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0"/>
  </p:sldMasterIdLst>
  <p:notesMasterIdLst>
    <p:notesMasterId r:id="rId70"/>
  </p:notesMasterIdLst>
  <p:sldIdLst>
    <p:sldId id="256" r:id="rId21"/>
    <p:sldId id="257" r:id="rId22"/>
    <p:sldId id="259" r:id="rId23"/>
    <p:sldId id="270" r:id="rId24"/>
    <p:sldId id="271" r:id="rId25"/>
    <p:sldId id="272" r:id="rId26"/>
    <p:sldId id="277" r:id="rId27"/>
    <p:sldId id="299" r:id="rId28"/>
    <p:sldId id="301" r:id="rId29"/>
    <p:sldId id="300" r:id="rId30"/>
    <p:sldId id="304" r:id="rId31"/>
    <p:sldId id="305" r:id="rId32"/>
    <p:sldId id="314" r:id="rId33"/>
    <p:sldId id="306" r:id="rId34"/>
    <p:sldId id="302" r:id="rId35"/>
    <p:sldId id="311" r:id="rId36"/>
    <p:sldId id="312" r:id="rId37"/>
    <p:sldId id="279" r:id="rId38"/>
    <p:sldId id="280" r:id="rId39"/>
    <p:sldId id="296" r:id="rId40"/>
    <p:sldId id="309" r:id="rId41"/>
    <p:sldId id="310" r:id="rId42"/>
    <p:sldId id="307" r:id="rId43"/>
    <p:sldId id="298" r:id="rId44"/>
    <p:sldId id="273" r:id="rId45"/>
    <p:sldId id="281" r:id="rId46"/>
    <p:sldId id="315" r:id="rId47"/>
    <p:sldId id="316" r:id="rId48"/>
    <p:sldId id="278" r:id="rId49"/>
    <p:sldId id="317" r:id="rId50"/>
    <p:sldId id="286" r:id="rId51"/>
    <p:sldId id="318" r:id="rId52"/>
    <p:sldId id="319" r:id="rId53"/>
    <p:sldId id="320" r:id="rId54"/>
    <p:sldId id="274" r:id="rId55"/>
    <p:sldId id="282" r:id="rId56"/>
    <p:sldId id="276" r:id="rId57"/>
    <p:sldId id="294" r:id="rId58"/>
    <p:sldId id="291" r:id="rId59"/>
    <p:sldId id="297" r:id="rId60"/>
    <p:sldId id="293" r:id="rId61"/>
    <p:sldId id="260" r:id="rId62"/>
    <p:sldId id="290" r:id="rId63"/>
    <p:sldId id="267" r:id="rId64"/>
    <p:sldId id="283" r:id="rId65"/>
    <p:sldId id="284" r:id="rId66"/>
    <p:sldId id="261" r:id="rId67"/>
    <p:sldId id="275" r:id="rId68"/>
    <p:sldId id="313" r:id="rId6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0432FF"/>
    <a:srgbClr val="4E8F00"/>
    <a:srgbClr val="D883FF"/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 autoAdjust="0"/>
    <p:restoredTop sz="82927"/>
  </p:normalViewPr>
  <p:slideViewPr>
    <p:cSldViewPr snapToGrid="0">
      <p:cViewPr varScale="1">
        <p:scale>
          <a:sx n="55" d="100"/>
          <a:sy n="55" d="100"/>
        </p:scale>
        <p:origin x="26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9.xml"/><Relationship Id="rId11" Type="http://schemas.openxmlformats.org/officeDocument/2006/relationships/customXml" Target="../customXml/item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" Type="http://schemas.openxmlformats.org/officeDocument/2006/relationships/customXml" Target="../customXml/item8.xml"/><Relationship Id="rId51" Type="http://schemas.openxmlformats.org/officeDocument/2006/relationships/slide" Target="slides/slide31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1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customXml" Target="../customXml/item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" Type="http://schemas.openxmlformats.org/officeDocument/2006/relationships/customXml" Target="../customXml/item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9136C-393C-2848-8BCD-9B1528D53A0C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920B6-120C-A142-800D-E637B3B171E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Histologically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show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papillary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granular/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oncocytic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cytoplasm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Psammoma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3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estruturas papilares ou </a:t>
            </a:r>
            <a:r>
              <a:rPr lang="pt-PT" dirty="0" err="1"/>
              <a:t>tubulopapilares</a:t>
            </a:r>
            <a:r>
              <a:rPr lang="pt-PT" dirty="0"/>
              <a:t> recobertas por uma única camada de células </a:t>
            </a:r>
            <a:r>
              <a:rPr lang="pt-PT" dirty="0" err="1"/>
              <a:t>eosinofílicos</a:t>
            </a:r>
            <a:r>
              <a:rPr lang="pt-PT" dirty="0"/>
              <a:t>, com citoplasma finamente granular e núcleos redondos, apicais e sem nucléolos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estruturas papilares ou </a:t>
            </a:r>
            <a:r>
              <a:rPr lang="pt-PT" dirty="0" err="1"/>
              <a:t>tubulopapilares</a:t>
            </a:r>
            <a:r>
              <a:rPr lang="pt-PT" dirty="0"/>
              <a:t> recobertas por uma única camada de células </a:t>
            </a:r>
            <a:r>
              <a:rPr lang="pt-PT" dirty="0" err="1"/>
              <a:t>eosinofílicos</a:t>
            </a:r>
            <a:r>
              <a:rPr lang="pt-PT" dirty="0"/>
              <a:t>, com citoplasma finamente granular e núcleos redondos, apicais e sem nucléolos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63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estruturas papilares ou </a:t>
            </a:r>
            <a:r>
              <a:rPr lang="pt-PT" dirty="0" err="1"/>
              <a:t>tubulopapilares</a:t>
            </a:r>
            <a:r>
              <a:rPr lang="pt-PT" dirty="0"/>
              <a:t> recobertas por uma única camada de células </a:t>
            </a:r>
            <a:r>
              <a:rPr lang="pt-PT" dirty="0" err="1"/>
              <a:t>eosinofílicos</a:t>
            </a:r>
            <a:r>
              <a:rPr lang="pt-PT" dirty="0"/>
              <a:t>, com citoplasma finamente granular e núcleos redondos, apicais e sem nucléolos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7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5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altLang="pt-BR" dirty="0"/>
              <a:t>Diferencial com baixo grau</a:t>
            </a:r>
          </a:p>
          <a:p>
            <a:pPr marL="949325" lvl="1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sz="2000" dirty="0"/>
              <a:t>Adenoma renal papilar Os critérios da OMS para definir o adenoma papilar pouco mudaram em 2022. O diagnóstico de adenoma papilar só pode ser feito para lesões não encapsuladas, de arquitetura </a:t>
            </a:r>
            <a:r>
              <a:rPr lang="pt-PT" sz="2000" dirty="0" err="1"/>
              <a:t>tubulopapilar</a:t>
            </a:r>
            <a:r>
              <a:rPr lang="pt-PT" sz="2000" dirty="0"/>
              <a:t>, com citologia de baixo grau e medindo estritamente menos de 15 mm de eixo maior.</a:t>
            </a:r>
          </a:p>
          <a:p>
            <a:pPr marL="949325" lvl="1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altLang="pt-BR" sz="2000" dirty="0">
                <a:latin typeface="Arial" panose="020B0604020202020204" pitchFamily="34" charset="0"/>
              </a:rPr>
              <a:t>Adenoma </a:t>
            </a:r>
            <a:r>
              <a:rPr lang="pt-PT" altLang="pt-BR" sz="2000" dirty="0" err="1">
                <a:latin typeface="Arial" panose="020B0604020202020204" pitchFamily="34" charset="0"/>
              </a:rPr>
              <a:t>metanéfrico</a:t>
            </a:r>
            <a:r>
              <a:rPr lang="pt-PT" altLang="pt-BR" sz="2000" dirty="0">
                <a:latin typeface="Arial" panose="020B0604020202020204" pitchFamily="34" charset="0"/>
              </a:rPr>
              <a:t> -  CD57, WT1+ , CK7- e BRAF-mutado</a:t>
            </a:r>
          </a:p>
          <a:p>
            <a:pPr marL="949325" lvl="1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altLang="pt-BR" sz="2000" dirty="0"/>
              <a:t>Tumor </a:t>
            </a:r>
            <a:r>
              <a:rPr lang="pt-PT" altLang="pt-BR" sz="2000" dirty="0" err="1"/>
              <a:t>papilífero</a:t>
            </a:r>
            <a:r>
              <a:rPr lang="pt-PT" altLang="pt-BR" sz="2000" dirty="0"/>
              <a:t> de células claras; CK7+, CAIX+, CKHMW+</a:t>
            </a:r>
          </a:p>
          <a:p>
            <a:pPr marL="949325" lvl="1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BR" altLang="pt-BR" sz="2000" dirty="0">
                <a:latin typeface="Arial" panose="020B0604020202020204" pitchFamily="34" charset="0"/>
              </a:rPr>
              <a:t>MTSC – morfologia e </a:t>
            </a:r>
            <a:r>
              <a:rPr lang="pt-BR" altLang="pt-BR" sz="2000" dirty="0" err="1">
                <a:latin typeface="Arial" panose="020B0604020202020204" pitchFamily="34" charset="0"/>
              </a:rPr>
              <a:t>imuno</a:t>
            </a:r>
            <a:r>
              <a:rPr lang="pt-BR" altLang="pt-BR" sz="2000" dirty="0">
                <a:latin typeface="Arial" panose="020B0604020202020204" pitchFamily="34" charset="0"/>
              </a:rPr>
              <a:t> iguais. DD com </a:t>
            </a:r>
            <a:r>
              <a:rPr lang="pt-BR" altLang="pt-BR" sz="2000" dirty="0" err="1">
                <a:latin typeface="Arial" panose="020B0604020202020204" pitchFamily="34" charset="0"/>
              </a:rPr>
              <a:t>desdiferenciação</a:t>
            </a:r>
            <a:r>
              <a:rPr lang="pt-BR" altLang="pt-BR" sz="2000" dirty="0">
                <a:latin typeface="Arial" panose="020B0604020202020204" pitchFamily="34" charset="0"/>
              </a:rPr>
              <a:t> </a:t>
            </a:r>
            <a:r>
              <a:rPr lang="pt-BR" altLang="pt-BR" sz="2000" dirty="0" err="1">
                <a:latin typeface="Arial" panose="020B0604020202020204" pitchFamily="34" charset="0"/>
              </a:rPr>
              <a:t>sarcomatoide</a:t>
            </a:r>
            <a:r>
              <a:rPr lang="pt-BR" altLang="pt-BR" sz="2000" dirty="0">
                <a:latin typeface="Arial" panose="020B0604020202020204" pitchFamily="34" charset="0"/>
              </a:rPr>
              <a:t>; MTSC= perdas cromossômicas (e não ganhos)</a:t>
            </a:r>
          </a:p>
          <a:p>
            <a:pPr marL="949325" lvl="1" indent="-44450">
              <a:lnSpc>
                <a:spcPct val="100000"/>
              </a:lnSpc>
              <a:buFont typeface="Wingdings" pitchFamily="2" charset="2"/>
              <a:buChar char="Ø"/>
            </a:pPr>
            <a:endParaRPr lang="pt-BR" altLang="pt-BR" sz="2000" dirty="0">
              <a:latin typeface="Arial" panose="020B0604020202020204" pitchFamily="34" charset="0"/>
            </a:endParaRPr>
          </a:p>
          <a:p>
            <a:r>
              <a:rPr lang="pt-PT" altLang="pt-BR" dirty="0"/>
              <a:t>Diferencial com alto grau (antigo tipo 2) – </a:t>
            </a:r>
            <a:r>
              <a:rPr lang="pt-PT" altLang="pt-BR" dirty="0" err="1"/>
              <a:t>Pap</a:t>
            </a:r>
            <a:r>
              <a:rPr lang="pt-PT" altLang="pt-BR" dirty="0"/>
              <a:t> alto grau é </a:t>
            </a:r>
            <a:r>
              <a:rPr lang="pt-PT" altLang="pt-BR" dirty="0" err="1"/>
              <a:t>dx</a:t>
            </a:r>
            <a:r>
              <a:rPr lang="pt-PT" altLang="pt-BR" dirty="0"/>
              <a:t> de exclusão</a:t>
            </a:r>
          </a:p>
          <a:p>
            <a:pPr lvl="1"/>
            <a:r>
              <a:rPr lang="pt-PT" altLang="pt-BR" dirty="0"/>
              <a:t>TFE3 e TFEB</a:t>
            </a:r>
            <a:endParaRPr lang="en-US" altLang="pt-BR" dirty="0"/>
          </a:p>
          <a:p>
            <a:pPr lvl="1"/>
            <a:r>
              <a:rPr lang="en-US" altLang="pt-BR" dirty="0"/>
              <a:t>FH- deficient</a:t>
            </a:r>
          </a:p>
          <a:p>
            <a:pPr lvl="1">
              <a:buNone/>
            </a:pPr>
            <a:r>
              <a:rPr lang="en-US" altLang="pt-BR" dirty="0"/>
              <a:t>ALK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Histologically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show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papillary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granular/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oncocytic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cytoplasm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Psammoma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Histologically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 show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papillary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granular/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oncocytic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cytoplasm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Psammoma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morphologic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4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estruturas papilares ou </a:t>
            </a:r>
            <a:r>
              <a:rPr lang="pt-PT" dirty="0" err="1"/>
              <a:t>tubulopapilares</a:t>
            </a:r>
            <a:r>
              <a:rPr lang="pt-PT" dirty="0"/>
              <a:t> recobertas por uma única camada de células </a:t>
            </a:r>
            <a:r>
              <a:rPr lang="pt-PT" dirty="0" err="1"/>
              <a:t>eosinofílicos</a:t>
            </a:r>
            <a:r>
              <a:rPr lang="pt-PT" dirty="0"/>
              <a:t>, com citoplasma finamente granular e núcleos redondos, apicais e sem nucléolos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8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múltiplos padrões (sólido papilar, </a:t>
            </a:r>
            <a:r>
              <a:rPr lang="pt-PT" sz="1200" dirty="0" err="1"/>
              <a:t>tubulocístico</a:t>
            </a:r>
            <a:r>
              <a:rPr lang="pt-PT" sz="1200" dirty="0"/>
              <a:t> e cístico). Células </a:t>
            </a:r>
            <a:r>
              <a:rPr lang="pt-PT" sz="1200" dirty="0" err="1"/>
              <a:t>eosinofílicas</a:t>
            </a:r>
            <a:r>
              <a:rPr lang="pt-PT" sz="1200" dirty="0"/>
              <a:t> volumosas com características nucleares e </a:t>
            </a:r>
            <a:r>
              <a:rPr lang="pt-PT" sz="1200" dirty="0" err="1"/>
              <a:t>nucleolares</a:t>
            </a:r>
            <a:r>
              <a:rPr lang="pt-PT" sz="1200" dirty="0"/>
              <a:t> de alto grau. 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5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5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Micro: células claras dispostas em uma mistura variável de componentes císticos, tubulares ramificados, sólidos e papilares. Núcleos estão orientados para o lúmen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Macro: pequenas massas encapsuladas, às vezes com alterações císticas. A cor não é amarela, mas acinzentada e translúcida. 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6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200" dirty="0">
                <a:latin typeface="inherit"/>
              </a:rPr>
              <a:t>Carcinoma papilar 13-20% dos RCC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: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BR" altLang="pt-BR" sz="1200" dirty="0">
                <a:latin typeface="inherit"/>
              </a:rPr>
              <a:t>	</a:t>
            </a:r>
            <a:r>
              <a:rPr lang="pt-PT" sz="1200" dirty="0"/>
              <a:t> Carcinoma papilar de células renais (grau baixo e alto de acordo com o grau ISUP) Subtipos: tumor papilar sólido, </a:t>
            </a:r>
            <a:r>
              <a:rPr lang="pt-PT" sz="1200" dirty="0" err="1"/>
              <a:t>esquamóide</a:t>
            </a:r>
            <a:r>
              <a:rPr lang="pt-PT" sz="1200" dirty="0"/>
              <a:t> bifásico (</a:t>
            </a:r>
            <a:r>
              <a:rPr lang="pt-PT" sz="1200" dirty="0" err="1"/>
              <a:t>emperipolese</a:t>
            </a:r>
            <a:r>
              <a:rPr lang="pt-PT" sz="1200" dirty="0"/>
              <a:t>, </a:t>
            </a:r>
            <a:r>
              <a:rPr lang="pt-PT" sz="1200" dirty="0" err="1"/>
              <a:t>Ciclina</a:t>
            </a:r>
            <a:r>
              <a:rPr lang="pt-PT" sz="1200" dirty="0"/>
              <a:t> D1 e CD57), tipo </a:t>
            </a:r>
            <a:r>
              <a:rPr lang="pt-PT" sz="1200" dirty="0" err="1"/>
              <a:t>Warthin</a:t>
            </a:r>
            <a:r>
              <a:rPr lang="pt-PT" sz="1200" dirty="0"/>
              <a:t>, de polaridade reversa (GATA3, KRAS)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sz="1200" dirty="0"/>
              <a:t>É um tumor que pode ser único ou múltiplo e/ou bilateral e que afeta principalmente homens adultos (proporção sexual 3:1) [2]. Não há fatores etiológicos específicos reconhecidos; entretanto, sua prevalência aumenta na doença renal crônica e na doença renal cística adquirida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sz="1200" dirty="0"/>
              <a:t>ganhos múltiplos e simultâneos (trissomia e </a:t>
            </a:r>
            <a:r>
              <a:rPr lang="pt-PT" sz="1200" dirty="0" err="1"/>
              <a:t>tetrassomia</a:t>
            </a:r>
            <a:r>
              <a:rPr lang="pt-PT" sz="1200" dirty="0"/>
              <a:t>) dos cromossomos 7 e 17 e pela perda do cromossomo Y [7,8], mas outros perfis também são possíveis como a presença de ganho cromossômico isolado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kumimoji="0" lang="pt-PT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Alto e </a:t>
            </a:r>
            <a:r>
              <a:rPr lang="pt-PT" altLang="pt-BR" sz="1200" dirty="0"/>
              <a:t>baixo grau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kumimoji="0" lang="pt-PT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Até 25% de células claras</a:t>
            </a:r>
          </a:p>
          <a:p>
            <a:pPr marL="492125" lvl="0" indent="-44450">
              <a:lnSpc>
                <a:spcPct val="100000"/>
              </a:lnSpc>
              <a:buFont typeface="Wingdings" pitchFamily="2" charset="2"/>
              <a:buChar char="Ø"/>
            </a:pPr>
            <a:r>
              <a:rPr lang="pt-PT" altLang="pt-BR" sz="1200" dirty="0"/>
              <a:t>Necrose não é pior prognóstico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20B6-120C-A142-800D-E637B3B171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7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2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6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5.png"/><Relationship Id="rId7" Type="http://schemas.openxmlformats.org/officeDocument/2006/relationships/image" Target="../media/image6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5.jp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74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25.png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77.jp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63.jp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337" y="3769944"/>
            <a:ext cx="14682604" cy="2434666"/>
          </a:xfrm>
        </p:spPr>
        <p:txBody>
          <a:bodyPr/>
          <a:lstStyle/>
          <a:p>
            <a:pPr algn="ctr"/>
            <a:r>
              <a:rPr lang="pt-BR" sz="6000" dirty="0">
                <a:solidFill>
                  <a:schemeClr val="accent6">
                    <a:lumMod val="75000"/>
                  </a:schemeClr>
                </a:solidFill>
              </a:rPr>
              <a:t>CARCINOMAS RENAIS DE MORFOLOGIA</a:t>
            </a:r>
            <a:br>
              <a:rPr lang="pt-BR" sz="6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13800" dirty="0" err="1">
                <a:solidFill>
                  <a:schemeClr val="accent6">
                    <a:lumMod val="75000"/>
                  </a:schemeClr>
                </a:solidFill>
              </a:rPr>
              <a:t>PAPILíFERA</a:t>
            </a:r>
            <a:endParaRPr lang="pt-BR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LUCIANA SCHULTZ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Diretora Médica - </a:t>
            </a:r>
            <a:r>
              <a:rPr lang="pt-BR" dirty="0" err="1"/>
              <a:t>iAP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5316D8B-1783-1442-AD36-773A8C7C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1" b="89674" l="2978" r="98263">
                        <a14:foregroundMark x1="45658" y1="13043" x2="45658" y2="13043"/>
                        <a14:foregroundMark x1="43176" y1="52174" x2="43176" y2="52174"/>
                        <a14:foregroundMark x1="56824" y1="52717" x2="56824" y2="52717"/>
                        <a14:foregroundMark x1="81141" y1="52174" x2="81141" y2="52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72948"/>
            <a:ext cx="3200400" cy="146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MTSC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9BE654-2A85-534C-968F-D7B56A321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972" y="2377440"/>
            <a:ext cx="10806793" cy="623646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/>
              <a:t>Adultos</a:t>
            </a:r>
            <a:r>
              <a:rPr lang="en-US" sz="4800" dirty="0"/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Massa </a:t>
            </a:r>
            <a:r>
              <a:rPr lang="en-US" sz="4800" dirty="0" err="1"/>
              <a:t>sólida</a:t>
            </a:r>
            <a:r>
              <a:rPr lang="en-US" sz="4800" dirty="0"/>
              <a:t>, </a:t>
            </a:r>
            <a:r>
              <a:rPr lang="en-US" sz="4800" dirty="0" err="1"/>
              <a:t>homogênea</a:t>
            </a:r>
            <a:r>
              <a:rPr lang="en-US" sz="4800" dirty="0"/>
              <a:t> </a:t>
            </a:r>
            <a:r>
              <a:rPr lang="en-US" sz="3600" dirty="0"/>
              <a:t>(macro </a:t>
            </a:r>
            <a:r>
              <a:rPr lang="en-US" sz="3600" dirty="0" err="1"/>
              <a:t>sem</a:t>
            </a:r>
            <a:r>
              <a:rPr lang="en-US" sz="3600" dirty="0"/>
              <a:t> </a:t>
            </a:r>
            <a:r>
              <a:rPr lang="en-US" sz="3600" dirty="0" err="1"/>
              <a:t>cistos</a:t>
            </a:r>
            <a:r>
              <a:rPr lang="en-US" sz="3600" dirty="0"/>
              <a:t>, </a:t>
            </a:r>
            <a:r>
              <a:rPr lang="en-US" sz="3600" dirty="0" err="1"/>
              <a:t>hemorragia</a:t>
            </a:r>
            <a:r>
              <a:rPr lang="en-US" sz="3600" dirty="0"/>
              <a:t>)</a:t>
            </a:r>
            <a:endParaRPr lang="en-US" sz="4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/>
              <a:t>Comportamento</a:t>
            </a:r>
            <a:r>
              <a:rPr lang="en-US" sz="4800" dirty="0"/>
              <a:t> </a:t>
            </a:r>
            <a:r>
              <a:rPr lang="en-US" sz="4800" dirty="0" err="1"/>
              <a:t>indolente</a:t>
            </a:r>
            <a:r>
              <a:rPr lang="en-US" sz="4800" dirty="0"/>
              <a:t> </a:t>
            </a:r>
            <a:r>
              <a:rPr lang="en-US" sz="3600" dirty="0"/>
              <a:t>(mas </a:t>
            </a:r>
            <a:r>
              <a:rPr lang="en-US" sz="3600" dirty="0" err="1"/>
              <a:t>há</a:t>
            </a:r>
            <a:r>
              <a:rPr lang="en-US" sz="3600" dirty="0"/>
              <a:t> </a:t>
            </a:r>
            <a:r>
              <a:rPr lang="en-US" sz="3600" dirty="0" err="1"/>
              <a:t>relatos</a:t>
            </a:r>
            <a:r>
              <a:rPr lang="en-US" sz="3600" dirty="0"/>
              <a:t> de </a:t>
            </a:r>
            <a:r>
              <a:rPr lang="en-US" sz="3600" dirty="0" err="1"/>
              <a:t>transformação</a:t>
            </a:r>
            <a:r>
              <a:rPr lang="en-US" sz="3600" dirty="0"/>
              <a:t> </a:t>
            </a:r>
            <a:r>
              <a:rPr lang="en-US" sz="3600" dirty="0" err="1"/>
              <a:t>sarcomatoide</a:t>
            </a:r>
            <a:r>
              <a:rPr lang="en-US" sz="3600" dirty="0"/>
              <a:t> e </a:t>
            </a:r>
            <a:r>
              <a:rPr lang="en-US" sz="3600" dirty="0" err="1"/>
              <a:t>metástase</a:t>
            </a:r>
            <a:r>
              <a:rPr lang="en-US" sz="3600" dirty="0"/>
              <a:t>).</a:t>
            </a:r>
            <a:endParaRPr lang="en-US" sz="4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/>
              <a:t>Imunoperfil</a:t>
            </a:r>
            <a:r>
              <a:rPr lang="en-US" sz="4800" dirty="0"/>
              <a:t> </a:t>
            </a:r>
            <a:r>
              <a:rPr lang="en-US" sz="4800" dirty="0" err="1"/>
              <a:t>igual</a:t>
            </a:r>
            <a:r>
              <a:rPr lang="en-US" sz="4800" dirty="0"/>
              <a:t> </a:t>
            </a:r>
            <a:r>
              <a:rPr lang="en-US" sz="4800" dirty="0" err="1"/>
              <a:t>ao</a:t>
            </a:r>
            <a:r>
              <a:rPr lang="en-US" sz="4800" dirty="0"/>
              <a:t> </a:t>
            </a:r>
            <a:r>
              <a:rPr lang="en-US" sz="4800" dirty="0" err="1"/>
              <a:t>PapRCC</a:t>
            </a:r>
            <a:r>
              <a:rPr lang="en-US" sz="4800" dirty="0"/>
              <a:t> </a:t>
            </a:r>
            <a:r>
              <a:rPr lang="en-US" sz="3600" dirty="0"/>
              <a:t>(mas 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tem</a:t>
            </a:r>
            <a:r>
              <a:rPr lang="en-US" sz="3600" dirty="0"/>
              <a:t> +7 / +17 e -Y)</a:t>
            </a:r>
            <a:endParaRPr lang="en-US" sz="48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0B9264F8-68BB-E84C-9F43-AED13143C9C0}"/>
              </a:ext>
            </a:extLst>
          </p:cNvPr>
          <p:cNvSpPr/>
          <p:nvPr/>
        </p:nvSpPr>
        <p:spPr>
          <a:xfrm>
            <a:off x="13876020" y="2377440"/>
            <a:ext cx="3406140" cy="34917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89B954-28D6-C04F-9F26-A1DFE97A73F9}"/>
              </a:ext>
            </a:extLst>
          </p:cNvPr>
          <p:cNvSpPr/>
          <p:nvPr/>
        </p:nvSpPr>
        <p:spPr>
          <a:xfrm>
            <a:off x="16179165" y="2728376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1E2E5E-ACC5-2544-839C-DDDE9763A3C3}"/>
              </a:ext>
            </a:extLst>
          </p:cNvPr>
          <p:cNvSpPr txBox="1"/>
          <p:nvPr/>
        </p:nvSpPr>
        <p:spPr>
          <a:xfrm>
            <a:off x="14401800" y="2644348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CK7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F337D4-BF0F-9848-9ECD-34580C505D31}"/>
              </a:ext>
            </a:extLst>
          </p:cNvPr>
          <p:cNvSpPr txBox="1"/>
          <p:nvPr/>
        </p:nvSpPr>
        <p:spPr>
          <a:xfrm>
            <a:off x="14049375" y="3566785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473455-1EC3-8E4A-939E-6D684580E7CF}"/>
              </a:ext>
            </a:extLst>
          </p:cNvPr>
          <p:cNvSpPr/>
          <p:nvPr/>
        </p:nvSpPr>
        <p:spPr>
          <a:xfrm>
            <a:off x="16184880" y="3676858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AFF19C-8E49-4349-BF7C-AD0B1DEA379B}"/>
              </a:ext>
            </a:extLst>
          </p:cNvPr>
          <p:cNvSpPr txBox="1"/>
          <p:nvPr/>
        </p:nvSpPr>
        <p:spPr>
          <a:xfrm>
            <a:off x="13967460" y="457325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AE1AE3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5AFA59-89EC-8D4B-BAF4-C3E7003CE000}"/>
              </a:ext>
            </a:extLst>
          </p:cNvPr>
          <p:cNvSpPr/>
          <p:nvPr/>
        </p:nvSpPr>
        <p:spPr>
          <a:xfrm>
            <a:off x="16238220" y="462534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Translocação</a:t>
            </a:r>
            <a:r>
              <a:rPr lang="en-US" dirty="0"/>
              <a:t> xp11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F9A50907-A63E-5A44-A7A3-89FAC88D6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r="11165"/>
          <a:stretch/>
        </p:blipFill>
        <p:spPr>
          <a:xfrm>
            <a:off x="159026" y="1740308"/>
            <a:ext cx="10730413" cy="69505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E243D5-E068-7043-AEB7-0B7640F96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22434"/>
          <a:stretch/>
        </p:blipFill>
        <p:spPr>
          <a:xfrm rot="5400000">
            <a:off x="10161840" y="1335345"/>
            <a:ext cx="8930098" cy="69580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7130FF-7638-8F43-953D-5E1393A5F1FF}"/>
              </a:ext>
            </a:extLst>
          </p:cNvPr>
          <p:cNvSpPr txBox="1"/>
          <p:nvPr/>
        </p:nvSpPr>
        <p:spPr>
          <a:xfrm>
            <a:off x="575186" y="9094760"/>
            <a:ext cx="820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misto</a:t>
            </a:r>
            <a:r>
              <a:rPr lang="en-US" dirty="0"/>
              <a:t> </a:t>
            </a:r>
            <a:r>
              <a:rPr lang="en-US" dirty="0" err="1"/>
              <a:t>papilar</a:t>
            </a:r>
            <a:r>
              <a:rPr lang="en-US" dirty="0"/>
              <a:t> e alveolar, com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claras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oncocíticas</a:t>
            </a:r>
            <a:r>
              <a:rPr lang="en-US" dirty="0"/>
              <a:t>.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psamomas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683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0EBF86-E862-0948-B946-B2E1A2320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49018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0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8AB54BB-776E-A14E-89A7-27168058B0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D91993-9718-F940-B749-B4BB20C9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8" l="3913" r="89873">
                        <a14:backgroundMark x1="67664" y1="2217" x2="82048" y2="1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9138">
            <a:off x="6316586" y="-1404140"/>
            <a:ext cx="12501595" cy="116815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9680B6-91F8-B844-8430-B072A1C55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18697" b="13858"/>
          <a:stretch/>
        </p:blipFill>
        <p:spPr>
          <a:xfrm rot="16200000">
            <a:off x="-1580515" y="1753887"/>
            <a:ext cx="10075335" cy="67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2B65DAF-FC2A-4148-B814-A254C058D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3" t="6555" r="-130"/>
          <a:stretch/>
        </p:blipFill>
        <p:spPr>
          <a:xfrm>
            <a:off x="-2006103" y="0"/>
            <a:ext cx="20294103" cy="10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68C791E7-CB90-8546-BF91-D64106E35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48"/>
          <a:stretch/>
        </p:blipFill>
        <p:spPr>
          <a:xfrm>
            <a:off x="2007704" y="0"/>
            <a:ext cx="13795513" cy="51362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DF8427C-82B3-4447-B703-F454EA77F178}"/>
              </a:ext>
            </a:extLst>
          </p:cNvPr>
          <p:cNvSpPr txBox="1"/>
          <p:nvPr/>
        </p:nvSpPr>
        <p:spPr>
          <a:xfrm>
            <a:off x="4321293" y="4111802"/>
            <a:ext cx="14632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Pap-like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925069-7530-394A-AFF3-45B9C7D46E1E}"/>
              </a:ext>
            </a:extLst>
          </p:cNvPr>
          <p:cNvSpPr txBox="1"/>
          <p:nvPr/>
        </p:nvSpPr>
        <p:spPr>
          <a:xfrm>
            <a:off x="9951931" y="4303645"/>
            <a:ext cx="26310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Onco-like</a:t>
            </a:r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FEBF99B4-96B8-2247-9A36-3B7149C1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704" y="5089887"/>
            <a:ext cx="13795513" cy="51613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28438B4-E8C3-3F48-96DA-ADBD14645037}"/>
              </a:ext>
            </a:extLst>
          </p:cNvPr>
          <p:cNvSpPr txBox="1"/>
          <p:nvPr/>
        </p:nvSpPr>
        <p:spPr>
          <a:xfrm>
            <a:off x="4321293" y="9332295"/>
            <a:ext cx="1821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ccRCC</a:t>
            </a:r>
            <a:r>
              <a:rPr lang="en-US" sz="2800" dirty="0"/>
              <a:t>-like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F0AC24-18F3-0B46-A116-DD686220F3D0}"/>
              </a:ext>
            </a:extLst>
          </p:cNvPr>
          <p:cNvSpPr txBox="1"/>
          <p:nvPr/>
        </p:nvSpPr>
        <p:spPr>
          <a:xfrm>
            <a:off x="9286947" y="9439901"/>
            <a:ext cx="18647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ccPap</a:t>
            </a:r>
            <a:r>
              <a:rPr lang="en-US" sz="2800" dirty="0"/>
              <a:t>-like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26B4C4-44F8-854C-B998-978A55E13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5486" y="0"/>
            <a:ext cx="4332514" cy="21482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A00211-92E5-2142-AAE0-BC3F4DF09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5486" y="1345834"/>
            <a:ext cx="4332514" cy="10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61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BEB612-1980-454F-BEEE-87627385F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90185" cy="10287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9E49C7-066C-2F46-9CEA-9328E8C5F13C}"/>
              </a:ext>
            </a:extLst>
          </p:cNvPr>
          <p:cNvSpPr/>
          <p:nvPr/>
        </p:nvSpPr>
        <p:spPr>
          <a:xfrm>
            <a:off x="558800" y="914401"/>
            <a:ext cx="15748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TFE3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150BA0-C8BA-CC49-83C9-EAA46BDD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23" y="6704744"/>
            <a:ext cx="6438861" cy="35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2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7245F7A-795C-B74B-AE1C-99B9CE3D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490185" cy="10287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EFC104-0941-F248-AD6E-23DAF233C390}"/>
              </a:ext>
            </a:extLst>
          </p:cNvPr>
          <p:cNvSpPr/>
          <p:nvPr/>
        </p:nvSpPr>
        <p:spPr>
          <a:xfrm>
            <a:off x="558800" y="914401"/>
            <a:ext cx="15748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TFE3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1676D4-FA93-2D46-834A-00B0EB845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18697" b="13858"/>
          <a:stretch/>
        </p:blipFill>
        <p:spPr>
          <a:xfrm rot="16200000">
            <a:off x="14124320" y="5921136"/>
            <a:ext cx="5219661" cy="35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1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Translocação</a:t>
            </a:r>
            <a:r>
              <a:rPr lang="en-US" dirty="0"/>
              <a:t> xp11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8CE3D8E0-DE51-5B4D-8C84-C05DFC437877}"/>
              </a:ext>
            </a:extLst>
          </p:cNvPr>
          <p:cNvSpPr/>
          <p:nvPr/>
        </p:nvSpPr>
        <p:spPr>
          <a:xfrm>
            <a:off x="13876020" y="2377440"/>
            <a:ext cx="3406140" cy="7044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76E037-961F-994A-8466-106AF5E490BD}"/>
              </a:ext>
            </a:extLst>
          </p:cNvPr>
          <p:cNvSpPr/>
          <p:nvPr/>
        </p:nvSpPr>
        <p:spPr>
          <a:xfrm>
            <a:off x="16155560" y="2490784"/>
            <a:ext cx="674370" cy="6629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4FF80E-DBD5-0D44-9B3A-E6CBB8E39125}"/>
              </a:ext>
            </a:extLst>
          </p:cNvPr>
          <p:cNvSpPr txBox="1"/>
          <p:nvPr/>
        </p:nvSpPr>
        <p:spPr>
          <a:xfrm>
            <a:off x="14341420" y="2408544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CK7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6AF8E9C-0E66-6047-9209-5F94209C7DF7}"/>
              </a:ext>
            </a:extLst>
          </p:cNvPr>
          <p:cNvSpPr txBox="1"/>
          <p:nvPr/>
        </p:nvSpPr>
        <p:spPr>
          <a:xfrm>
            <a:off x="14049375" y="3129468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5B3127-3CDC-4F4A-8D4A-83753BF76BA6}"/>
              </a:ext>
            </a:extLst>
          </p:cNvPr>
          <p:cNvSpPr/>
          <p:nvPr/>
        </p:nvSpPr>
        <p:spPr>
          <a:xfrm>
            <a:off x="16184880" y="3239541"/>
            <a:ext cx="674370" cy="6629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014A7A3-1A2D-2140-9DB4-95F533AF63BB}"/>
              </a:ext>
            </a:extLst>
          </p:cNvPr>
          <p:cNvSpPr txBox="1"/>
          <p:nvPr/>
        </p:nvSpPr>
        <p:spPr>
          <a:xfrm>
            <a:off x="14008532" y="4792999"/>
            <a:ext cx="2217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AE1AE3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49058A-CA20-3245-B6C8-1394A8993088}"/>
              </a:ext>
            </a:extLst>
          </p:cNvPr>
          <p:cNvSpPr/>
          <p:nvPr/>
        </p:nvSpPr>
        <p:spPr>
          <a:xfrm>
            <a:off x="16279292" y="4845089"/>
            <a:ext cx="674370" cy="6629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1A04FA-D68F-7641-B375-3C7BD86F0A52}"/>
              </a:ext>
            </a:extLst>
          </p:cNvPr>
          <p:cNvSpPr/>
          <p:nvPr/>
        </p:nvSpPr>
        <p:spPr>
          <a:xfrm>
            <a:off x="16337653" y="6704396"/>
            <a:ext cx="674370" cy="662940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DC20CCB-EB69-124B-8DFE-B5241A793F71}"/>
              </a:ext>
            </a:extLst>
          </p:cNvPr>
          <p:cNvSpPr txBox="1"/>
          <p:nvPr/>
        </p:nvSpPr>
        <p:spPr>
          <a:xfrm>
            <a:off x="13955746" y="5765206"/>
            <a:ext cx="247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HMB45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E24553-46E6-634A-B85F-89AF66BEBCBB}"/>
              </a:ext>
            </a:extLst>
          </p:cNvPr>
          <p:cNvSpPr/>
          <p:nvPr/>
        </p:nvSpPr>
        <p:spPr>
          <a:xfrm>
            <a:off x="16331061" y="5820839"/>
            <a:ext cx="674370" cy="6629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F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42B8CCC-9108-FC4C-B589-62B310156499}"/>
              </a:ext>
            </a:extLst>
          </p:cNvPr>
          <p:cNvSpPr txBox="1"/>
          <p:nvPr/>
        </p:nvSpPr>
        <p:spPr>
          <a:xfrm>
            <a:off x="795130" y="2377440"/>
            <a:ext cx="125233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Caracterizado</a:t>
            </a:r>
            <a:r>
              <a:rPr lang="en-US" sz="4800" dirty="0"/>
              <a:t> </a:t>
            </a:r>
            <a:r>
              <a:rPr lang="en-US" sz="4800" dirty="0" err="1"/>
              <a:t>por</a:t>
            </a:r>
            <a:r>
              <a:rPr lang="en-US" sz="4800" dirty="0"/>
              <a:t> </a:t>
            </a:r>
            <a:r>
              <a:rPr lang="en-US" sz="4800" dirty="0" err="1"/>
              <a:t>translocações</a:t>
            </a:r>
            <a:r>
              <a:rPr lang="en-US" sz="4800" dirty="0"/>
              <a:t> </a:t>
            </a:r>
            <a:r>
              <a:rPr lang="en-US" sz="4800" dirty="0" err="1"/>
              <a:t>cromossômicas</a:t>
            </a:r>
            <a:r>
              <a:rPr lang="en-US" sz="4800" dirty="0"/>
              <a:t> </a:t>
            </a:r>
            <a:r>
              <a:rPr lang="en-US" sz="4800" dirty="0" err="1"/>
              <a:t>envolvendo</a:t>
            </a:r>
            <a:r>
              <a:rPr lang="en-US" sz="4800" dirty="0"/>
              <a:t> o gene do </a:t>
            </a:r>
            <a:r>
              <a:rPr lang="en-US" sz="4800" dirty="0" err="1"/>
              <a:t>fator</a:t>
            </a:r>
            <a:r>
              <a:rPr lang="en-US" sz="4800" dirty="0"/>
              <a:t> de </a:t>
            </a:r>
            <a:r>
              <a:rPr lang="en-US" sz="4800" dirty="0" err="1"/>
              <a:t>transcrição</a:t>
            </a:r>
            <a:r>
              <a:rPr lang="en-US" sz="4800" dirty="0"/>
              <a:t> de TFE3 (locus Xp11.2)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Crianças</a:t>
            </a:r>
            <a:r>
              <a:rPr lang="en-US" sz="4800" dirty="0"/>
              <a:t>: 05% RCC (</a:t>
            </a:r>
            <a:r>
              <a:rPr lang="en-US" sz="4800" dirty="0" err="1"/>
              <a:t>destes</a:t>
            </a:r>
            <a:r>
              <a:rPr lang="en-US" sz="4800" dirty="0"/>
              <a:t> ~40% Xp11, </a:t>
            </a:r>
            <a:r>
              <a:rPr lang="en-US" sz="4800" dirty="0" err="1"/>
              <a:t>enquanto</a:t>
            </a:r>
            <a:r>
              <a:rPr lang="en-US" sz="4800" dirty="0"/>
              <a:t> </a:t>
            </a:r>
            <a:r>
              <a:rPr lang="en-US" sz="4800" dirty="0" err="1"/>
              <a:t>adultos</a:t>
            </a:r>
            <a:r>
              <a:rPr lang="en-US" sz="4800" dirty="0"/>
              <a:t> 1-4%)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 err="1"/>
              <a:t>Minoria</a:t>
            </a:r>
            <a:r>
              <a:rPr lang="en-US" sz="4800" dirty="0"/>
              <a:t>: </a:t>
            </a:r>
            <a:r>
              <a:rPr lang="en-US" sz="4800" dirty="0" err="1"/>
              <a:t>história</a:t>
            </a:r>
            <a:r>
              <a:rPr lang="en-US" sz="4800" dirty="0"/>
              <a:t> de QT previa para </a:t>
            </a:r>
            <a:r>
              <a:rPr lang="en-US" sz="4800" dirty="0" err="1"/>
              <a:t>outras</a:t>
            </a:r>
            <a:r>
              <a:rPr lang="en-US" sz="4800" dirty="0"/>
              <a:t> </a:t>
            </a:r>
            <a:r>
              <a:rPr lang="en-US" sz="4800" dirty="0" err="1"/>
              <a:t>patologias</a:t>
            </a:r>
            <a:endParaRPr lang="en-US" sz="48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B418909-FA12-2846-ACF6-CB76FE5DD685}"/>
              </a:ext>
            </a:extLst>
          </p:cNvPr>
          <p:cNvSpPr txBox="1"/>
          <p:nvPr/>
        </p:nvSpPr>
        <p:spPr>
          <a:xfrm>
            <a:off x="13955746" y="4016098"/>
            <a:ext cx="247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CD10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953598-E19E-C84A-AE2E-F4C1B7B45BA4}"/>
              </a:ext>
            </a:extLst>
          </p:cNvPr>
          <p:cNvSpPr/>
          <p:nvPr/>
        </p:nvSpPr>
        <p:spPr>
          <a:xfrm>
            <a:off x="16250059" y="4058046"/>
            <a:ext cx="674370" cy="6629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49A22F6-2012-9E43-B44E-5CC1F1350383}"/>
              </a:ext>
            </a:extLst>
          </p:cNvPr>
          <p:cNvSpPr txBox="1"/>
          <p:nvPr/>
        </p:nvSpPr>
        <p:spPr>
          <a:xfrm>
            <a:off x="14008532" y="7514314"/>
            <a:ext cx="247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catepsina</a:t>
            </a:r>
            <a:endParaRPr lang="en-US" sz="4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5EBA4F-CC32-4F47-BB88-080947311CED}"/>
              </a:ext>
            </a:extLst>
          </p:cNvPr>
          <p:cNvSpPr/>
          <p:nvPr/>
        </p:nvSpPr>
        <p:spPr>
          <a:xfrm>
            <a:off x="16343088" y="7566404"/>
            <a:ext cx="674370" cy="6629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B593555-74F9-8C46-AAB7-05C344669C09}"/>
              </a:ext>
            </a:extLst>
          </p:cNvPr>
          <p:cNvSpPr txBox="1"/>
          <p:nvPr/>
        </p:nvSpPr>
        <p:spPr>
          <a:xfrm>
            <a:off x="14041755" y="6706281"/>
            <a:ext cx="247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MiTF</a:t>
            </a:r>
            <a:endParaRPr lang="en-US" sz="440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A6CBF60-8794-B748-9F20-CBF65EE9A7B3}"/>
              </a:ext>
            </a:extLst>
          </p:cNvPr>
          <p:cNvSpPr txBox="1"/>
          <p:nvPr/>
        </p:nvSpPr>
        <p:spPr>
          <a:xfrm>
            <a:off x="14049375" y="8441782"/>
            <a:ext cx="2474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TFE3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8D46FF-9184-A64F-BCB8-32D94FBB5889}"/>
              </a:ext>
            </a:extLst>
          </p:cNvPr>
          <p:cNvSpPr/>
          <p:nvPr/>
        </p:nvSpPr>
        <p:spPr>
          <a:xfrm>
            <a:off x="16343688" y="8483730"/>
            <a:ext cx="674370" cy="6629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3D8CF0D-5B0E-7B40-8058-7C6BFCAEE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124" y="448190"/>
            <a:ext cx="6411876" cy="42594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803EB0-9972-7349-BD77-A6FAE5F73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15" y="5436419"/>
            <a:ext cx="13389787" cy="40212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B230819-F04B-374D-814B-B7F83B79A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3" r="62245" b="-557"/>
          <a:stretch/>
        </p:blipFill>
        <p:spPr>
          <a:xfrm>
            <a:off x="11876124" y="4756111"/>
            <a:ext cx="6411876" cy="583425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65799D67-00C8-C445-9F4C-694AAD1E482F}"/>
              </a:ext>
            </a:extLst>
          </p:cNvPr>
          <p:cNvSpPr/>
          <p:nvPr/>
        </p:nvSpPr>
        <p:spPr>
          <a:xfrm>
            <a:off x="391886" y="1045029"/>
            <a:ext cx="2220686" cy="936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TFE3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C299679F-9B67-634E-A708-09E9BC527E23}"/>
              </a:ext>
            </a:extLst>
          </p:cNvPr>
          <p:cNvSpPr/>
          <p:nvPr/>
        </p:nvSpPr>
        <p:spPr>
          <a:xfrm>
            <a:off x="391886" y="2290303"/>
            <a:ext cx="2220686" cy="936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TFE3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C6062109-64DB-4542-B50A-B5C245A1685E}"/>
              </a:ext>
            </a:extLst>
          </p:cNvPr>
          <p:cNvSpPr/>
          <p:nvPr/>
        </p:nvSpPr>
        <p:spPr>
          <a:xfrm>
            <a:off x="391886" y="3535577"/>
            <a:ext cx="2220686" cy="936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TFE3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B41FD11-0988-7845-8464-B8AACA7EC9A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612572" y="1513115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ruz 4">
            <a:extLst>
              <a:ext uri="{FF2B5EF4-FFF2-40B4-BE49-F238E27FC236}">
                <a16:creationId xmlns:a16="http://schemas.microsoft.com/office/drawing/2014/main" id="{A1018B44-D67E-BE4B-9CCD-021A62E55FE8}"/>
              </a:ext>
            </a:extLst>
          </p:cNvPr>
          <p:cNvSpPr/>
          <p:nvPr/>
        </p:nvSpPr>
        <p:spPr>
          <a:xfrm>
            <a:off x="3004458" y="1108054"/>
            <a:ext cx="914400" cy="810119"/>
          </a:xfrm>
          <a:prstGeom prst="plus">
            <a:avLst>
              <a:gd name="adj" fmla="val 41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B68B467-AF67-3B47-9758-E5223FE813D0}"/>
              </a:ext>
            </a:extLst>
          </p:cNvPr>
          <p:cNvCxnSpPr>
            <a:cxnSpLocks/>
          </p:cNvCxnSpPr>
          <p:nvPr/>
        </p:nvCxnSpPr>
        <p:spPr>
          <a:xfrm>
            <a:off x="2656115" y="2867178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ruz 14">
            <a:extLst>
              <a:ext uri="{FF2B5EF4-FFF2-40B4-BE49-F238E27FC236}">
                <a16:creationId xmlns:a16="http://schemas.microsoft.com/office/drawing/2014/main" id="{1F5D30F4-FE26-0844-B078-9DDFD01BFCA0}"/>
              </a:ext>
            </a:extLst>
          </p:cNvPr>
          <p:cNvSpPr/>
          <p:nvPr/>
        </p:nvSpPr>
        <p:spPr>
          <a:xfrm>
            <a:off x="3048001" y="2462117"/>
            <a:ext cx="914400" cy="810119"/>
          </a:xfrm>
          <a:prstGeom prst="plus">
            <a:avLst>
              <a:gd name="adj" fmla="val 41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80B73DA-8D28-404E-B879-B473F0234306}"/>
              </a:ext>
            </a:extLst>
          </p:cNvPr>
          <p:cNvCxnSpPr>
            <a:cxnSpLocks/>
          </p:cNvCxnSpPr>
          <p:nvPr/>
        </p:nvCxnSpPr>
        <p:spPr>
          <a:xfrm>
            <a:off x="2656115" y="4143966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ruz 16">
            <a:extLst>
              <a:ext uri="{FF2B5EF4-FFF2-40B4-BE49-F238E27FC236}">
                <a16:creationId xmlns:a16="http://schemas.microsoft.com/office/drawing/2014/main" id="{B540A63F-CB36-3441-8829-979D50F51A1A}"/>
              </a:ext>
            </a:extLst>
          </p:cNvPr>
          <p:cNvSpPr/>
          <p:nvPr/>
        </p:nvSpPr>
        <p:spPr>
          <a:xfrm>
            <a:off x="3048001" y="3738905"/>
            <a:ext cx="914400" cy="810119"/>
          </a:xfrm>
          <a:prstGeom prst="plus">
            <a:avLst>
              <a:gd name="adj" fmla="val 41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09CB02AB-B849-C849-8E61-4EDAB532E6D4}"/>
              </a:ext>
            </a:extLst>
          </p:cNvPr>
          <p:cNvSpPr/>
          <p:nvPr/>
        </p:nvSpPr>
        <p:spPr>
          <a:xfrm>
            <a:off x="4637315" y="1045027"/>
            <a:ext cx="3048000" cy="93617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PRCC</a:t>
            </a: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4D38B85A-794E-6147-B0D5-3E502CC27AEC}"/>
              </a:ext>
            </a:extLst>
          </p:cNvPr>
          <p:cNvSpPr/>
          <p:nvPr/>
        </p:nvSpPr>
        <p:spPr>
          <a:xfrm>
            <a:off x="4637315" y="2337479"/>
            <a:ext cx="3048000" cy="936171"/>
          </a:xfrm>
          <a:prstGeom prst="roundRect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ASPSCR1</a:t>
            </a:r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6E78B885-822A-864D-8687-53EED41E4271}"/>
              </a:ext>
            </a:extLst>
          </p:cNvPr>
          <p:cNvSpPr/>
          <p:nvPr/>
        </p:nvSpPr>
        <p:spPr>
          <a:xfrm>
            <a:off x="4637315" y="3723057"/>
            <a:ext cx="3048000" cy="936171"/>
          </a:xfrm>
          <a:prstGeom prst="round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SFPQ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6FEF641-A64C-7143-9200-CE46F81077EB}"/>
              </a:ext>
            </a:extLst>
          </p:cNvPr>
          <p:cNvSpPr txBox="1"/>
          <p:nvPr/>
        </p:nvSpPr>
        <p:spPr>
          <a:xfrm>
            <a:off x="7901794" y="2390122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=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ao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Sarcoma Alveolar de PM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903EFF2-5A77-2547-810A-5C72F54B7070}"/>
              </a:ext>
            </a:extLst>
          </p:cNvPr>
          <p:cNvSpPr txBox="1"/>
          <p:nvPr/>
        </p:nvSpPr>
        <p:spPr>
          <a:xfrm>
            <a:off x="7815326" y="4020023"/>
            <a:ext cx="378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descrito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PEComas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315892BF-A95D-E649-BA3B-4013D7BD5F17}"/>
              </a:ext>
            </a:extLst>
          </p:cNvPr>
          <p:cNvSpPr/>
          <p:nvPr/>
        </p:nvSpPr>
        <p:spPr>
          <a:xfrm>
            <a:off x="2264229" y="8686800"/>
            <a:ext cx="1001485" cy="544286"/>
          </a:xfrm>
          <a:prstGeom prst="roundRect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Declaro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9C5E7BFC-6D39-D74E-8A4D-21D54170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29" y="2291095"/>
            <a:ext cx="7753284" cy="58377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9DFE23-90F7-9D42-B07A-0CB0E9906AFD}"/>
              </a:ext>
            </a:extLst>
          </p:cNvPr>
          <p:cNvSpPr txBox="1"/>
          <p:nvPr/>
        </p:nvSpPr>
        <p:spPr>
          <a:xfrm>
            <a:off x="11164186" y="8484781"/>
            <a:ext cx="282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t(6;11)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659C1E-1D42-5846-B2E4-0943E3E72797}"/>
              </a:ext>
            </a:extLst>
          </p:cNvPr>
          <p:cNvSpPr txBox="1"/>
          <p:nvPr/>
        </p:nvSpPr>
        <p:spPr>
          <a:xfrm>
            <a:off x="2853070" y="8522248"/>
            <a:ext cx="282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Xp11.2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BF3AF7-C53D-5942-9D35-37AE55E6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" r="23606" b="10427"/>
          <a:stretch/>
        </p:blipFill>
        <p:spPr>
          <a:xfrm>
            <a:off x="159027" y="2304532"/>
            <a:ext cx="9144000" cy="582433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9C64017-8A50-1A4A-A84C-BF1C87393FE5}"/>
              </a:ext>
            </a:extLst>
          </p:cNvPr>
          <p:cNvSpPr txBox="1">
            <a:spLocks/>
          </p:cNvSpPr>
          <p:nvPr/>
        </p:nvSpPr>
        <p:spPr>
          <a:xfrm>
            <a:off x="2473124" y="1390112"/>
            <a:ext cx="6614342" cy="6952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5400" dirty="0"/>
              <a:t>TFE3  </a:t>
            </a:r>
          </a:p>
          <a:p>
            <a:pPr lvl="1"/>
            <a:endParaRPr lang="pt-PT" sz="4800" dirty="0"/>
          </a:p>
          <a:p>
            <a:endParaRPr lang="pt-PT" sz="4800" dirty="0"/>
          </a:p>
          <a:p>
            <a:pPr marL="0" indent="0">
              <a:buNone/>
            </a:pPr>
            <a:r>
              <a:rPr lang="pt-PT" sz="5400" dirty="0"/>
              <a:t> 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44AEBFC-8A15-2043-AAC9-97F7CAEC0C03}"/>
              </a:ext>
            </a:extLst>
          </p:cNvPr>
          <p:cNvSpPr txBox="1">
            <a:spLocks/>
          </p:cNvSpPr>
          <p:nvPr/>
        </p:nvSpPr>
        <p:spPr>
          <a:xfrm>
            <a:off x="9453735" y="1249390"/>
            <a:ext cx="6614342" cy="6952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5400" dirty="0"/>
              <a:t>TFEB  </a:t>
            </a:r>
          </a:p>
          <a:p>
            <a:pPr lvl="1"/>
            <a:endParaRPr lang="pt-PT" sz="4800" dirty="0"/>
          </a:p>
          <a:p>
            <a:endParaRPr lang="pt-PT" sz="4800" dirty="0"/>
          </a:p>
          <a:p>
            <a:endParaRPr lang="pt-PT" sz="4800" dirty="0"/>
          </a:p>
          <a:p>
            <a:pPr marL="0" indent="0">
              <a:buNone/>
            </a:pPr>
            <a:endParaRPr lang="pt-PT" sz="5400" dirty="0"/>
          </a:p>
        </p:txBody>
      </p:sp>
    </p:spTree>
    <p:extLst>
      <p:ext uri="{BB962C8B-B14F-4D97-AF65-F5344CB8AC3E}">
        <p14:creationId xmlns:p14="http://schemas.microsoft.com/office/powerpoint/2010/main" val="141469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3C4C71-DB40-FB41-99AF-695F0671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591" cy="53969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997764-C012-C94D-9242-E77080D2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764"/>
            <a:ext cx="9700591" cy="5396916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0335603A-A4DB-C54E-92FB-973A2BFDB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29" y="2291095"/>
            <a:ext cx="7753284" cy="58377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7B3287D-8111-3C4D-AC2D-659C4C092065}"/>
              </a:ext>
            </a:extLst>
          </p:cNvPr>
          <p:cNvSpPr txBox="1"/>
          <p:nvPr/>
        </p:nvSpPr>
        <p:spPr>
          <a:xfrm>
            <a:off x="11164186" y="8484781"/>
            <a:ext cx="282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t(6;11)</a:t>
            </a:r>
          </a:p>
        </p:txBody>
      </p:sp>
    </p:spTree>
    <p:extLst>
      <p:ext uri="{BB962C8B-B14F-4D97-AF65-F5344CB8AC3E}">
        <p14:creationId xmlns:p14="http://schemas.microsoft.com/office/powerpoint/2010/main" val="1940910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3C4C71-DB40-FB41-99AF-695F0671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591" cy="53969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997764-C012-C94D-9242-E77080D2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764"/>
            <a:ext cx="9700591" cy="539691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7B3287D-8111-3C4D-AC2D-659C4C092065}"/>
              </a:ext>
            </a:extLst>
          </p:cNvPr>
          <p:cNvSpPr txBox="1"/>
          <p:nvPr/>
        </p:nvSpPr>
        <p:spPr>
          <a:xfrm>
            <a:off x="11164186" y="8484781"/>
            <a:ext cx="282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t(6;11)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C7051FD-71AB-6049-B638-3EC074342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2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0931"/>
          <a:stretch/>
        </p:blipFill>
        <p:spPr>
          <a:xfrm>
            <a:off x="9999070" y="474202"/>
            <a:ext cx="7986754" cy="73148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4554CE-8971-9649-8DB4-03010404D8C2}"/>
              </a:ext>
            </a:extLst>
          </p:cNvPr>
          <p:cNvSpPr/>
          <p:nvPr/>
        </p:nvSpPr>
        <p:spPr>
          <a:xfrm>
            <a:off x="16154400" y="6384311"/>
            <a:ext cx="15748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TFEB</a:t>
            </a:r>
          </a:p>
        </p:txBody>
      </p:sp>
    </p:spTree>
    <p:extLst>
      <p:ext uri="{BB962C8B-B14F-4D97-AF65-F5344CB8AC3E}">
        <p14:creationId xmlns:p14="http://schemas.microsoft.com/office/powerpoint/2010/main" val="220051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FA1AE9-34D5-2442-A91B-AAC88E8E5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1339" y="1296629"/>
            <a:ext cx="10230930" cy="7637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96229A2-2F7C-B44C-A9CC-89E55C08F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4" b="8458"/>
          <a:stretch/>
        </p:blipFill>
        <p:spPr>
          <a:xfrm rot="5400000">
            <a:off x="5889258" y="5750797"/>
            <a:ext cx="3265542" cy="4506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E7CE71-C48E-1243-BB47-2DB749627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2" b="61769" l="52619" r="75159">
                        <a14:foregroundMark x1="66667" y1="12696" x2="65159" y2="7561"/>
                        <a14:foregroundMark x1="67460" y1="11983" x2="67460" y2="11983"/>
                        <a14:foregroundMark x1="68333" y1="11983" x2="65000" y2="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84" r="24907" b="37217"/>
          <a:stretch/>
        </p:blipFill>
        <p:spPr>
          <a:xfrm rot="5400000">
            <a:off x="1514236" y="-856818"/>
            <a:ext cx="7093223" cy="109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8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F491B-AF2D-964C-AAA3-7B37EDB21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 RCC </a:t>
            </a:r>
            <a:r>
              <a:rPr lang="en-US" dirty="0" err="1"/>
              <a:t>melanótico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8CBE9E-5919-EC4F-BE53-8202C3B76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2636873"/>
            <a:ext cx="10825567" cy="64829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0D63A75-D523-C245-9D07-6ABD11BB8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42" y="2108349"/>
            <a:ext cx="7464202" cy="4469949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BAA1C1-A379-FF44-B27D-9706C245B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11" y="4508718"/>
            <a:ext cx="10270633" cy="5507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CE12EB9-CD4F-234E-A5FC-3CF3A02F8182}"/>
              </a:ext>
            </a:extLst>
          </p:cNvPr>
          <p:cNvSpPr/>
          <p:nvPr/>
        </p:nvSpPr>
        <p:spPr>
          <a:xfrm>
            <a:off x="15887125" y="6113656"/>
            <a:ext cx="15748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CK7</a:t>
            </a:r>
          </a:p>
        </p:txBody>
      </p:sp>
    </p:spTree>
    <p:extLst>
      <p:ext uri="{BB962C8B-B14F-4D97-AF65-F5344CB8AC3E}">
        <p14:creationId xmlns:p14="http://schemas.microsoft.com/office/powerpoint/2010/main" val="33402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C541DDE8-D45F-7C49-AF67-32A97F7CC7EB}"/>
              </a:ext>
            </a:extLst>
          </p:cNvPr>
          <p:cNvSpPr/>
          <p:nvPr/>
        </p:nvSpPr>
        <p:spPr>
          <a:xfrm>
            <a:off x="12074115" y="1405367"/>
            <a:ext cx="3791852" cy="120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Ductos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coletores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de Bellini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763407EB-CAEB-9443-AEAD-398AC56C3B51}"/>
              </a:ext>
            </a:extLst>
          </p:cNvPr>
          <p:cNvSpPr/>
          <p:nvPr/>
        </p:nvSpPr>
        <p:spPr>
          <a:xfrm>
            <a:off x="165126" y="2885983"/>
            <a:ext cx="3570515" cy="1297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</a:rPr>
              <a:t>Ca multilocular de </a:t>
            </a:r>
            <a:r>
              <a:rPr lang="en-US" sz="4000" dirty="0" err="1">
                <a:solidFill>
                  <a:schemeClr val="bg1"/>
                </a:solidFill>
              </a:rPr>
              <a:t>células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claras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CEB9C81-537B-164C-826A-B94FE5C962C9}"/>
              </a:ext>
            </a:extLst>
          </p:cNvPr>
          <p:cNvSpPr/>
          <p:nvPr/>
        </p:nvSpPr>
        <p:spPr>
          <a:xfrm>
            <a:off x="182969" y="1405367"/>
            <a:ext cx="3570515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Tipo</a:t>
            </a:r>
            <a:r>
              <a:rPr lang="en-US" sz="4000" dirty="0">
                <a:solidFill>
                  <a:schemeClr val="bg1"/>
                </a:solidFill>
              </a:rPr>
              <a:t> 1 e </a:t>
            </a:r>
            <a:r>
              <a:rPr lang="en-US" sz="4000" dirty="0" err="1">
                <a:solidFill>
                  <a:schemeClr val="bg1"/>
                </a:solidFill>
              </a:rPr>
              <a:t>Tipo</a:t>
            </a:r>
            <a:r>
              <a:rPr lang="en-US" sz="4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19D5C5-C9AD-3642-89D3-76B4AE9FE12C}"/>
              </a:ext>
            </a:extLst>
          </p:cNvPr>
          <p:cNvSpPr/>
          <p:nvPr/>
        </p:nvSpPr>
        <p:spPr>
          <a:xfrm>
            <a:off x="7685029" y="1365082"/>
            <a:ext cx="4162356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Cromófobo</a:t>
            </a:r>
            <a:endParaRPr lang="en-US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39233C-FA5C-1045-B043-1F859B412125}"/>
              </a:ext>
            </a:extLst>
          </p:cNvPr>
          <p:cNvSpPr/>
          <p:nvPr/>
        </p:nvSpPr>
        <p:spPr>
          <a:xfrm>
            <a:off x="7685029" y="2248551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Oncocitoma</a:t>
            </a:r>
            <a:endParaRPr lang="en-US" sz="40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AD21C2-FFE6-3644-B56E-C21ED09B5B4B}"/>
              </a:ext>
            </a:extLst>
          </p:cNvPr>
          <p:cNvSpPr/>
          <p:nvPr/>
        </p:nvSpPr>
        <p:spPr>
          <a:xfrm>
            <a:off x="12056653" y="1388575"/>
            <a:ext cx="3791852" cy="120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Ductos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coletores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strike="sngStrike" dirty="0">
                <a:solidFill>
                  <a:schemeClr val="bg1"/>
                </a:solidFill>
              </a:rPr>
              <a:t>de Bellini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5074606-AE00-4646-8C74-056C3C805C23}"/>
              </a:ext>
            </a:extLst>
          </p:cNvPr>
          <p:cNvSpPr/>
          <p:nvPr/>
        </p:nvSpPr>
        <p:spPr>
          <a:xfrm>
            <a:off x="12057111" y="2866105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Medular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56455" y="3000207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Transl.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família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(</a:t>
            </a:r>
            <a:r>
              <a:rPr lang="en-US" sz="4000" strike="sngStrike" dirty="0">
                <a:solidFill>
                  <a:schemeClr val="bg1"/>
                </a:solidFill>
              </a:rPr>
              <a:t>Xp11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297B77A-02D6-5040-85F2-4F36FEBF95F3}"/>
              </a:ext>
            </a:extLst>
          </p:cNvPr>
          <p:cNvSpPr/>
          <p:nvPr/>
        </p:nvSpPr>
        <p:spPr>
          <a:xfrm>
            <a:off x="4173917" y="4635332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7C5C6EC-4786-0448-B2F0-FCEDD6BD0ABC}"/>
              </a:ext>
            </a:extLst>
          </p:cNvPr>
          <p:cNvSpPr/>
          <p:nvPr/>
        </p:nvSpPr>
        <p:spPr>
          <a:xfrm>
            <a:off x="12057111" y="3755552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Carcinoma NOS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3608BD0-D58C-5542-B21F-BA662EF37D65}"/>
              </a:ext>
            </a:extLst>
          </p:cNvPr>
          <p:cNvSpPr/>
          <p:nvPr/>
        </p:nvSpPr>
        <p:spPr>
          <a:xfrm>
            <a:off x="4173917" y="5516610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HLRCC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0F46547-50D7-F344-B514-6A3477DB951E}"/>
              </a:ext>
            </a:extLst>
          </p:cNvPr>
          <p:cNvSpPr/>
          <p:nvPr/>
        </p:nvSpPr>
        <p:spPr>
          <a:xfrm>
            <a:off x="7685029" y="3263714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SDH-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deficiente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E8A49EF-D09F-CE4D-B972-FF4554B872B9}"/>
              </a:ext>
            </a:extLst>
          </p:cNvPr>
          <p:cNvSpPr/>
          <p:nvPr/>
        </p:nvSpPr>
        <p:spPr>
          <a:xfrm>
            <a:off x="12057111" y="4608226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tubulocístico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4F43ED5-3C25-D84A-9AAE-191503F5D8F5}"/>
              </a:ext>
            </a:extLst>
          </p:cNvPr>
          <p:cNvSpPr/>
          <p:nvPr/>
        </p:nvSpPr>
        <p:spPr>
          <a:xfrm>
            <a:off x="7685029" y="4196581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Ass.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Doença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renal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cística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adquirida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93417D7-85E7-D147-9D89-F167A6454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1" t="91904" r="40300" b="1021"/>
          <a:stretch/>
        </p:blipFill>
        <p:spPr>
          <a:xfrm>
            <a:off x="16031935" y="4876612"/>
            <a:ext cx="2439038" cy="649726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F248B94-99A1-E248-A46B-AC50DD578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87" t="6418" r="42666" b="84936"/>
          <a:stretch/>
        </p:blipFill>
        <p:spPr>
          <a:xfrm>
            <a:off x="16031935" y="3589622"/>
            <a:ext cx="2242458" cy="7977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8B826157-B56C-4D48-B74E-9E4BE68786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75" t="83682" r="35284" b="6674"/>
          <a:stretch/>
        </p:blipFill>
        <p:spPr>
          <a:xfrm>
            <a:off x="16031935" y="1407991"/>
            <a:ext cx="2242458" cy="780856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87603259-596C-3E42-8DEA-255F08CF4BCC}"/>
              </a:ext>
            </a:extLst>
          </p:cNvPr>
          <p:cNvSpPr/>
          <p:nvPr/>
        </p:nvSpPr>
        <p:spPr>
          <a:xfrm>
            <a:off x="165128" y="6369409"/>
            <a:ext cx="5190644" cy="116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Carcinoma </a:t>
            </a:r>
            <a:r>
              <a:rPr lang="en-US" sz="3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papilífero</a:t>
            </a:r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de </a:t>
            </a:r>
            <a:r>
              <a:rPr lang="en-US" sz="3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células</a:t>
            </a:r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claras</a:t>
            </a:r>
            <a:endParaRPr lang="en-US" sz="3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BF30489A-65F0-844E-9AE8-2CBF7C31CB30}"/>
              </a:ext>
            </a:extLst>
          </p:cNvPr>
          <p:cNvSpPr/>
          <p:nvPr/>
        </p:nvSpPr>
        <p:spPr>
          <a:xfrm>
            <a:off x="162635" y="2880678"/>
            <a:ext cx="3757123" cy="264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trike="sngStrike" dirty="0" err="1">
                <a:solidFill>
                  <a:schemeClr val="bg1"/>
                </a:solidFill>
              </a:rPr>
              <a:t>carcin</a:t>
            </a:r>
            <a:r>
              <a:rPr lang="en-US" sz="3600" dirty="0">
                <a:solidFill>
                  <a:schemeClr val="bg1"/>
                </a:solidFill>
              </a:rPr>
              <a:t>. Neoplasia multilocular </a:t>
            </a:r>
            <a:r>
              <a:rPr lang="en-US" sz="3600" dirty="0" err="1">
                <a:solidFill>
                  <a:schemeClr val="bg1"/>
                </a:solidFill>
              </a:rPr>
              <a:t>cística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células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claras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baixo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potencial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maligno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372AA09-7AA3-E64E-BBF0-CC31816F5411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3E6603C-8980-084F-92EB-5464C5FE132D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38427265-FF58-8245-B8FE-AE9CD4A239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r="13217"/>
          <a:stretch/>
        </p:blipFill>
        <p:spPr>
          <a:xfrm rot="5400000">
            <a:off x="11740183" y="6107673"/>
            <a:ext cx="3923449" cy="329051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FF2E84F7-0B32-9947-A3E9-CEB8CFD80A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r="16863"/>
          <a:stretch/>
        </p:blipFill>
        <p:spPr>
          <a:xfrm>
            <a:off x="8025950" y="5791203"/>
            <a:ext cx="3722914" cy="38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8532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HLRCC  </a:t>
            </a:r>
            <a:br>
              <a:rPr lang="en-US" dirty="0"/>
            </a:br>
            <a:r>
              <a:rPr lang="en-US" sz="4000" dirty="0"/>
              <a:t>Hereditary </a:t>
            </a:r>
            <a:r>
              <a:rPr lang="en-US" sz="4000" dirty="0" err="1"/>
              <a:t>Leiomiomatosis</a:t>
            </a:r>
            <a:r>
              <a:rPr lang="en-US" sz="4000" dirty="0"/>
              <a:t> syndrome associated RCC</a:t>
            </a:r>
            <a:endParaRPr lang="en-US" dirty="0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ECCBD3F6-3B94-8149-AC76-1F5EC5783A5D}"/>
              </a:ext>
            </a:extLst>
          </p:cNvPr>
          <p:cNvSpPr/>
          <p:nvPr/>
        </p:nvSpPr>
        <p:spPr>
          <a:xfrm>
            <a:off x="13876020" y="2377440"/>
            <a:ext cx="3406140" cy="35226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B5F50B-4F56-FE4B-A689-EE6085E79D1D}"/>
              </a:ext>
            </a:extLst>
          </p:cNvPr>
          <p:cNvSpPr/>
          <p:nvPr/>
        </p:nvSpPr>
        <p:spPr>
          <a:xfrm>
            <a:off x="16179165" y="2728376"/>
            <a:ext cx="674370" cy="6629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7D9213-9BCD-AA47-A05A-6A02FDB7A969}"/>
              </a:ext>
            </a:extLst>
          </p:cNvPr>
          <p:cNvSpPr txBox="1"/>
          <p:nvPr/>
        </p:nvSpPr>
        <p:spPr>
          <a:xfrm>
            <a:off x="14401800" y="2644348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CK7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754882F-C83B-1E4A-9A6E-7A72D1425315}"/>
              </a:ext>
            </a:extLst>
          </p:cNvPr>
          <p:cNvSpPr txBox="1"/>
          <p:nvPr/>
        </p:nvSpPr>
        <p:spPr>
          <a:xfrm>
            <a:off x="14049375" y="3566785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3EE47B-BA36-D747-BC51-32C917B1CC16}"/>
              </a:ext>
            </a:extLst>
          </p:cNvPr>
          <p:cNvSpPr/>
          <p:nvPr/>
        </p:nvSpPr>
        <p:spPr>
          <a:xfrm>
            <a:off x="16184880" y="3676858"/>
            <a:ext cx="674370" cy="6629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4F43CB-8D8B-1E48-8D29-B93F68BEA592}"/>
              </a:ext>
            </a:extLst>
          </p:cNvPr>
          <p:cNvSpPr txBox="1"/>
          <p:nvPr/>
        </p:nvSpPr>
        <p:spPr>
          <a:xfrm>
            <a:off x="13967460" y="457325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INI1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C1BDAC-D681-C94D-A48A-21343AB9C7A3}"/>
              </a:ext>
            </a:extLst>
          </p:cNvPr>
          <p:cNvSpPr/>
          <p:nvPr/>
        </p:nvSpPr>
        <p:spPr>
          <a:xfrm>
            <a:off x="16238220" y="462534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5935642-C07E-024E-91C4-733D3CC83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2377440"/>
            <a:ext cx="11900535" cy="70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1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618E2F5-F7F9-2A4C-87E1-FD6906EE3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r="4599" b="23598"/>
          <a:stretch/>
        </p:blipFill>
        <p:spPr>
          <a:xfrm>
            <a:off x="1589315" y="0"/>
            <a:ext cx="14129657" cy="102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24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A5908A-3F86-454D-8A96-05E79A98F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9"/>
          <a:stretch/>
        </p:blipFill>
        <p:spPr>
          <a:xfrm>
            <a:off x="0" y="1632857"/>
            <a:ext cx="10559143" cy="71129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9AACD8-2F4E-124D-A8FC-251947EBC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58" y="0"/>
            <a:ext cx="10354441" cy="592182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7A6AE61-CCC2-7143-99E9-00DFDAE4F8AF}"/>
              </a:ext>
            </a:extLst>
          </p:cNvPr>
          <p:cNvSpPr txBox="1"/>
          <p:nvPr/>
        </p:nvSpPr>
        <p:spPr>
          <a:xfrm>
            <a:off x="10678886" y="5965376"/>
            <a:ext cx="74022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História</a:t>
            </a:r>
            <a:r>
              <a:rPr lang="en-US" sz="4400" dirty="0"/>
              <a:t> </a:t>
            </a:r>
            <a:r>
              <a:rPr lang="en-US" sz="4400" dirty="0" err="1"/>
              <a:t>clínica</a:t>
            </a:r>
            <a:r>
              <a:rPr lang="en-US" sz="4400" dirty="0"/>
              <a:t>: </a:t>
            </a:r>
            <a:r>
              <a:rPr lang="en-US" sz="4400" dirty="0" err="1"/>
              <a:t>mulher</a:t>
            </a:r>
            <a:r>
              <a:rPr lang="en-US" sz="4400" dirty="0"/>
              <a:t>, 38 a, AP de </a:t>
            </a:r>
            <a:r>
              <a:rPr lang="en-US" sz="4400" dirty="0" err="1"/>
              <a:t>histerectomia</a:t>
            </a:r>
            <a:r>
              <a:rPr lang="en-US" sz="4400" dirty="0"/>
              <a:t> </a:t>
            </a:r>
            <a:r>
              <a:rPr lang="en-US" sz="4400" dirty="0" err="1"/>
              <a:t>por</a:t>
            </a:r>
            <a:r>
              <a:rPr lang="en-US" sz="4400" dirty="0"/>
              <a:t> </a:t>
            </a:r>
            <a:r>
              <a:rPr lang="en-US" sz="4400" dirty="0" err="1"/>
              <a:t>mioma</a:t>
            </a:r>
            <a:r>
              <a:rPr lang="en-US" sz="4400" dirty="0"/>
              <a:t> (&gt;1kg) e 3 </a:t>
            </a:r>
            <a:r>
              <a:rPr lang="en-US" sz="4400" dirty="0" err="1"/>
              <a:t>irmãs</a:t>
            </a:r>
            <a:r>
              <a:rPr lang="en-US" sz="4400" dirty="0"/>
              <a:t> com </a:t>
            </a:r>
            <a:r>
              <a:rPr lang="en-US" sz="4400" dirty="0" err="1"/>
              <a:t>miomas</a:t>
            </a:r>
            <a:r>
              <a:rPr lang="en-US" sz="4400" dirty="0"/>
              <a:t> </a:t>
            </a:r>
            <a:r>
              <a:rPr lang="en-US" sz="4400" dirty="0" err="1"/>
              <a:t>uterinos</a:t>
            </a:r>
            <a:r>
              <a:rPr lang="en-US" sz="4400" dirty="0"/>
              <a:t> (</a:t>
            </a:r>
            <a:r>
              <a:rPr lang="en-US" sz="4400" dirty="0" err="1"/>
              <a:t>uma</a:t>
            </a:r>
            <a:r>
              <a:rPr lang="en-US" sz="4400" dirty="0"/>
              <a:t> </a:t>
            </a:r>
            <a:r>
              <a:rPr lang="en-US" sz="4400" dirty="0" err="1"/>
              <a:t>aos</a:t>
            </a:r>
            <a:r>
              <a:rPr lang="en-US" sz="4400" dirty="0"/>
              <a:t> 23 </a:t>
            </a:r>
            <a:r>
              <a:rPr lang="en-US" sz="4400" dirty="0" err="1"/>
              <a:t>anos</a:t>
            </a:r>
            <a:r>
              <a:rPr lang="en-US" sz="4400" dirty="0"/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A5ACE8-70E1-C348-9BB9-262390FE5099}"/>
              </a:ext>
            </a:extLst>
          </p:cNvPr>
          <p:cNvSpPr/>
          <p:nvPr/>
        </p:nvSpPr>
        <p:spPr>
          <a:xfrm>
            <a:off x="16190685" y="464457"/>
            <a:ext cx="15748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FH</a:t>
            </a:r>
          </a:p>
        </p:txBody>
      </p:sp>
    </p:spTree>
    <p:extLst>
      <p:ext uri="{BB962C8B-B14F-4D97-AF65-F5344CB8AC3E}">
        <p14:creationId xmlns:p14="http://schemas.microsoft.com/office/powerpoint/2010/main" val="34460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Papilífero</a:t>
            </a:r>
            <a:r>
              <a:rPr lang="en-US" dirty="0"/>
              <a:t>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claras</a:t>
            </a:r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9BE654-2A85-534C-968F-D7B56A321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469" y="2377440"/>
            <a:ext cx="13115925" cy="7049589"/>
          </a:xfrm>
        </p:spPr>
        <p:txBody>
          <a:bodyPr/>
          <a:lstStyle/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1"/>
                </a:solidFill>
              </a:rPr>
              <a:t>Inicialmente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descrito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doença</a:t>
            </a:r>
            <a:r>
              <a:rPr lang="en-US" sz="4800" dirty="0">
                <a:solidFill>
                  <a:schemeClr val="tx1"/>
                </a:solidFill>
              </a:rPr>
              <a:t> renal </a:t>
            </a:r>
            <a:r>
              <a:rPr lang="en-US" sz="4800" dirty="0" err="1">
                <a:solidFill>
                  <a:schemeClr val="tx1"/>
                </a:solidFill>
              </a:rPr>
              <a:t>crônica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onde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poder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ser</a:t>
            </a:r>
            <a:r>
              <a:rPr lang="en-US" sz="4800" dirty="0">
                <a:solidFill>
                  <a:schemeClr val="tx1"/>
                </a:solidFill>
              </a:rPr>
              <a:t> multifocal, mas a </a:t>
            </a:r>
            <a:r>
              <a:rPr lang="en-US" sz="4800" dirty="0" err="1">
                <a:solidFill>
                  <a:schemeClr val="tx1"/>
                </a:solidFill>
              </a:rPr>
              <a:t>maioria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é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esporádica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1"/>
                </a:solidFill>
              </a:rPr>
              <a:t>Atualmente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é</a:t>
            </a:r>
            <a:r>
              <a:rPr lang="en-US" sz="4800" dirty="0">
                <a:solidFill>
                  <a:schemeClr val="tx1"/>
                </a:solidFill>
              </a:rPr>
              <a:t> o 4º tumor </a:t>
            </a:r>
            <a:r>
              <a:rPr lang="en-US" sz="4800" dirty="0" err="1">
                <a:solidFill>
                  <a:schemeClr val="tx1"/>
                </a:solidFill>
              </a:rPr>
              <a:t>mais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frequente</a:t>
            </a:r>
            <a:r>
              <a:rPr lang="en-US" sz="4800" dirty="0">
                <a:solidFill>
                  <a:schemeClr val="tx1"/>
                </a:solidFill>
              </a:rPr>
              <a:t> do rim.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1"/>
                </a:solidFill>
              </a:rPr>
              <a:t>Imunoperfil</a:t>
            </a:r>
            <a:r>
              <a:rPr lang="en-US" sz="4800" dirty="0">
                <a:solidFill>
                  <a:schemeClr val="tx1"/>
                </a:solidFill>
              </a:rPr>
              <a:t> particular.</a:t>
            </a:r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tx1"/>
                </a:solidFill>
              </a:rPr>
              <a:t>Não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possui</a:t>
            </a:r>
            <a:r>
              <a:rPr lang="en-US" sz="4800" dirty="0">
                <a:solidFill>
                  <a:schemeClr val="tx1"/>
                </a:solidFill>
              </a:rPr>
              <a:t> as </a:t>
            </a:r>
            <a:r>
              <a:rPr lang="en-US" sz="4800" dirty="0" err="1">
                <a:solidFill>
                  <a:schemeClr val="tx1"/>
                </a:solidFill>
              </a:rPr>
              <a:t>alterações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moleculares</a:t>
            </a:r>
            <a:r>
              <a:rPr lang="en-US" sz="4800" dirty="0">
                <a:solidFill>
                  <a:schemeClr val="tx1"/>
                </a:solidFill>
              </a:rPr>
              <a:t> do </a:t>
            </a:r>
            <a:r>
              <a:rPr lang="en-US" sz="4800" dirty="0" err="1">
                <a:solidFill>
                  <a:schemeClr val="tx1"/>
                </a:solidFill>
              </a:rPr>
              <a:t>ccRCC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ou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PapRCC</a:t>
            </a:r>
            <a:r>
              <a:rPr lang="en-US" sz="4800" dirty="0">
                <a:solidFill>
                  <a:schemeClr val="tx1"/>
                </a:solidFill>
              </a:rPr>
              <a:t>, mas </a:t>
            </a:r>
            <a:r>
              <a:rPr lang="en-US" sz="4800" dirty="0" err="1">
                <a:solidFill>
                  <a:schemeClr val="tx1"/>
                </a:solidFill>
              </a:rPr>
              <a:t>radiologicamente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semelhantes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EF1CE916-0999-C040-99E7-7CA971211DE9}"/>
              </a:ext>
            </a:extLst>
          </p:cNvPr>
          <p:cNvSpPr/>
          <p:nvPr/>
        </p:nvSpPr>
        <p:spPr>
          <a:xfrm>
            <a:off x="13876020" y="2377440"/>
            <a:ext cx="3406140" cy="64465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C5A260-02F0-C745-80E2-1D8ACF3ADC14}"/>
              </a:ext>
            </a:extLst>
          </p:cNvPr>
          <p:cNvSpPr/>
          <p:nvPr/>
        </p:nvSpPr>
        <p:spPr>
          <a:xfrm>
            <a:off x="16179165" y="2728376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54D1AF-5E8E-2345-A283-4975DD819FA1}"/>
              </a:ext>
            </a:extLst>
          </p:cNvPr>
          <p:cNvSpPr txBox="1"/>
          <p:nvPr/>
        </p:nvSpPr>
        <p:spPr>
          <a:xfrm>
            <a:off x="14401800" y="2644348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CK7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BACEAB-C320-DA43-931A-A67804858B14}"/>
              </a:ext>
            </a:extLst>
          </p:cNvPr>
          <p:cNvSpPr txBox="1"/>
          <p:nvPr/>
        </p:nvSpPr>
        <p:spPr>
          <a:xfrm>
            <a:off x="14049375" y="3566785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848C83-993F-7E40-9DBC-DDF21C4C9449}"/>
              </a:ext>
            </a:extLst>
          </p:cNvPr>
          <p:cNvSpPr/>
          <p:nvPr/>
        </p:nvSpPr>
        <p:spPr>
          <a:xfrm>
            <a:off x="16184880" y="3676858"/>
            <a:ext cx="674370" cy="662940"/>
          </a:xfrm>
          <a:prstGeom prst="ellipse">
            <a:avLst/>
          </a:prstGeom>
          <a:solidFill>
            <a:srgbClr val="FF2600">
              <a:alpha val="5098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D48ED3-A0F2-E840-98FF-39320EF6939A}"/>
              </a:ext>
            </a:extLst>
          </p:cNvPr>
          <p:cNvSpPr txBox="1"/>
          <p:nvPr/>
        </p:nvSpPr>
        <p:spPr>
          <a:xfrm>
            <a:off x="13967460" y="457325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AE1AE3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46BD92-8EE4-EF44-9755-DDDB4A39565B}"/>
              </a:ext>
            </a:extLst>
          </p:cNvPr>
          <p:cNvSpPr/>
          <p:nvPr/>
        </p:nvSpPr>
        <p:spPr>
          <a:xfrm>
            <a:off x="16238220" y="462534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AC06BC-4634-0948-9677-8E32D80FA1DC}"/>
              </a:ext>
            </a:extLst>
          </p:cNvPr>
          <p:cNvSpPr txBox="1"/>
          <p:nvPr/>
        </p:nvSpPr>
        <p:spPr>
          <a:xfrm>
            <a:off x="14013180" y="568979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34BE12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C32416-1D9A-7B43-A14D-C64BDC1F3D74}"/>
              </a:ext>
            </a:extLst>
          </p:cNvPr>
          <p:cNvSpPr/>
          <p:nvPr/>
        </p:nvSpPr>
        <p:spPr>
          <a:xfrm>
            <a:off x="16283940" y="574188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677968-72F5-4D4A-A7EC-111BA6B1AD36}"/>
              </a:ext>
            </a:extLst>
          </p:cNvPr>
          <p:cNvSpPr txBox="1"/>
          <p:nvPr/>
        </p:nvSpPr>
        <p:spPr>
          <a:xfrm>
            <a:off x="14020800" y="6821152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GATA3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8E1E2D-082E-694C-8F07-B898AF2C0BD5}"/>
              </a:ext>
            </a:extLst>
          </p:cNvPr>
          <p:cNvSpPr/>
          <p:nvPr/>
        </p:nvSpPr>
        <p:spPr>
          <a:xfrm>
            <a:off x="16291560" y="6873242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9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552985" cy="1216131"/>
          </a:xfrm>
        </p:spPr>
        <p:txBody>
          <a:bodyPr/>
          <a:lstStyle/>
          <a:p>
            <a:r>
              <a:rPr lang="pt-BR" dirty="0"/>
              <a:t>Grandes mudanças em 5 décadas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4400" dirty="0">
                <a:latin typeface="inherit"/>
              </a:rPr>
              <a:t>C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lassificações baseadas em :</a:t>
            </a: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citologia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 (células claras, </a:t>
            </a:r>
            <a:r>
              <a:rPr lang="pt-BR" altLang="pt-BR" sz="4400" dirty="0" err="1">
                <a:solidFill>
                  <a:schemeClr val="tx1"/>
                </a:solidFill>
                <a:latin typeface="inherit"/>
              </a:rPr>
              <a:t>cromófobos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) </a:t>
            </a:r>
            <a:endParaRPr lang="pt-BR" altLang="pt-BR" sz="4400" dirty="0">
              <a:latin typeface="inherit"/>
            </a:endParaRP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arquitetura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 (</a:t>
            </a:r>
            <a:r>
              <a:rPr lang="pt-BR" altLang="pt-BR" sz="4400" dirty="0" err="1">
                <a:solidFill>
                  <a:schemeClr val="tx1"/>
                </a:solidFill>
                <a:latin typeface="inherit"/>
              </a:rPr>
              <a:t>papilífero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)</a:t>
            </a: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localização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 (ductos coletores, medular)</a:t>
            </a: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correlações clínicas 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(RCC associado à doença cística adquirida)</a:t>
            </a: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semelhança embriológica 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(adenoma </a:t>
            </a:r>
            <a:r>
              <a:rPr lang="pt-BR" altLang="pt-BR" sz="4400" dirty="0" err="1">
                <a:solidFill>
                  <a:schemeClr val="tx1"/>
                </a:solidFill>
                <a:latin typeface="inherit"/>
              </a:rPr>
              <a:t>metanéfrico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)</a:t>
            </a:r>
          </a:p>
          <a:p>
            <a:pPr marL="492125" lvl="0" indent="-4445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altLang="pt-BR" sz="4400" dirty="0">
                <a:latin typeface="inherit"/>
              </a:rPr>
              <a:t>	</a:t>
            </a:r>
            <a:r>
              <a:rPr lang="pt-BR" altLang="pt-BR" sz="4400" b="1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contexto hereditário 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(</a:t>
            </a:r>
            <a:r>
              <a:rPr lang="pt-BR" altLang="pt-BR" sz="4400" dirty="0" err="1">
                <a:solidFill>
                  <a:schemeClr val="tx1"/>
                </a:solidFill>
                <a:latin typeface="inherit"/>
              </a:rPr>
              <a:t>leiomiomatose</a:t>
            </a:r>
            <a:r>
              <a:rPr lang="pt-BR" altLang="pt-BR" sz="4400" dirty="0">
                <a:solidFill>
                  <a:schemeClr val="tx1"/>
                </a:solidFill>
                <a:latin typeface="inherit"/>
              </a:rPr>
              <a:t> hereditária)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E7CA8C-6EA9-DC49-BA39-4984611E4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5545" r="16191"/>
          <a:stretch/>
        </p:blipFill>
        <p:spPr>
          <a:xfrm>
            <a:off x="12192000" y="0"/>
            <a:ext cx="5856516" cy="43486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3E0564-A135-7D48-BDF4-40080FE47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4589635"/>
            <a:ext cx="10624457" cy="56973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851303-3614-2A4E-9CCE-818843702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9161" l="6785" r="94838">
                        <a14:foregroundMark x1="10177" y1="87832" x2="90413" y2="89510"/>
                        <a14:backgroundMark x1="50885" y1="69930" x2="56195" y2="66014"/>
                        <a14:backgroundMark x1="56195" y1="63636" x2="53687" y2="60420"/>
                        <a14:backgroundMark x1="10619" y1="16783" x2="11652" y2="11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3" t="4385" r="5056"/>
          <a:stretch/>
        </p:blipFill>
        <p:spPr>
          <a:xfrm>
            <a:off x="239486" y="177696"/>
            <a:ext cx="8821744" cy="101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60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3AD19942-C6B7-0044-826A-3C75F007CD90}"/>
              </a:ext>
            </a:extLst>
          </p:cNvPr>
          <p:cNvSpPr txBox="1"/>
          <p:nvPr/>
        </p:nvSpPr>
        <p:spPr>
          <a:xfrm>
            <a:off x="254911" y="1950236"/>
            <a:ext cx="313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papilar</a:t>
            </a:r>
            <a:endParaRPr lang="en-US" sz="2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F07ABD-51FE-D64A-9EEB-7C7911C0AF28}"/>
              </a:ext>
            </a:extLst>
          </p:cNvPr>
          <p:cNvSpPr txBox="1"/>
          <p:nvPr/>
        </p:nvSpPr>
        <p:spPr>
          <a:xfrm>
            <a:off x="15678614" y="2425834"/>
            <a:ext cx="313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tubular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2E8BAC-50A7-8B48-9BEB-EE603D4700F2}"/>
              </a:ext>
            </a:extLst>
          </p:cNvPr>
          <p:cNvSpPr txBox="1"/>
          <p:nvPr/>
        </p:nvSpPr>
        <p:spPr>
          <a:xfrm>
            <a:off x="254911" y="8066352"/>
            <a:ext cx="313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cístico</a:t>
            </a:r>
            <a:endParaRPr lang="en-US" sz="28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1AB9C4-BB0A-5A4E-B7AC-493CC2AD8DD6}"/>
              </a:ext>
            </a:extLst>
          </p:cNvPr>
          <p:cNvSpPr txBox="1"/>
          <p:nvPr/>
        </p:nvSpPr>
        <p:spPr>
          <a:xfrm>
            <a:off x="15678614" y="7634355"/>
            <a:ext cx="313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Tubular e </a:t>
            </a:r>
            <a:r>
              <a:rPr lang="en-US" sz="2800" dirty="0" err="1"/>
              <a:t>cístico</a:t>
            </a:r>
            <a:endParaRPr lang="en-US" sz="2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8EF77E-8C84-6E42-B74B-45FEEB597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40030"/>
            <a:ext cx="18288000" cy="98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9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C4087E-2172-DF43-983F-D55193E8F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40030"/>
            <a:ext cx="18288000" cy="98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6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9267FD-762D-DB4E-94F0-728B65E6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"/>
            <a:ext cx="18288000" cy="98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3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81C1195-2C96-4241-9C7F-C1B797113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03756" cy="97617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5D7B055-8B1B-894E-B137-F44327709C7C}"/>
              </a:ext>
            </a:extLst>
          </p:cNvPr>
          <p:cNvSpPr/>
          <p:nvPr/>
        </p:nvSpPr>
        <p:spPr>
          <a:xfrm>
            <a:off x="501650" y="438151"/>
            <a:ext cx="2374900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Racemase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E95014C-4FF4-5049-A1B2-D325453F9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2" y="3134813"/>
            <a:ext cx="8001000" cy="5994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7EB057-6D5A-CC44-BCEF-DAAB4FCECFA5}"/>
              </a:ext>
            </a:extLst>
          </p:cNvPr>
          <p:cNvSpPr/>
          <p:nvPr/>
        </p:nvSpPr>
        <p:spPr>
          <a:xfrm>
            <a:off x="16214451" y="4296682"/>
            <a:ext cx="1397908" cy="1168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CK7</a:t>
            </a:r>
          </a:p>
        </p:txBody>
      </p:sp>
    </p:spTree>
    <p:extLst>
      <p:ext uri="{BB962C8B-B14F-4D97-AF65-F5344CB8AC3E}">
        <p14:creationId xmlns:p14="http://schemas.microsoft.com/office/powerpoint/2010/main" val="910472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9E15FED2-1A3B-014E-B923-65465588736D}"/>
              </a:ext>
            </a:extLst>
          </p:cNvPr>
          <p:cNvSpPr/>
          <p:nvPr/>
        </p:nvSpPr>
        <p:spPr>
          <a:xfrm>
            <a:off x="12052356" y="2567345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Medular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31043C7B-9B24-C14E-B346-B2974B9CA09B}"/>
              </a:ext>
            </a:extLst>
          </p:cNvPr>
          <p:cNvSpPr/>
          <p:nvPr/>
        </p:nvSpPr>
        <p:spPr>
          <a:xfrm>
            <a:off x="4173917" y="6471579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HLRCC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CA89082-8C72-C641-BC5A-0AA4632696AC}"/>
              </a:ext>
            </a:extLst>
          </p:cNvPr>
          <p:cNvSpPr/>
          <p:nvPr/>
        </p:nvSpPr>
        <p:spPr>
          <a:xfrm>
            <a:off x="4156452" y="3474460"/>
            <a:ext cx="3291877" cy="1141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Transl. </a:t>
            </a:r>
            <a:r>
              <a:rPr lang="en-US" sz="4000" dirty="0" err="1">
                <a:solidFill>
                  <a:schemeClr val="bg1"/>
                </a:solidFill>
              </a:rPr>
              <a:t>família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MiT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1D900EF2-0F36-3040-9727-ECA623329823}"/>
              </a:ext>
            </a:extLst>
          </p:cNvPr>
          <p:cNvSpPr/>
          <p:nvPr/>
        </p:nvSpPr>
        <p:spPr>
          <a:xfrm>
            <a:off x="4173917" y="1365082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Tipo</a:t>
            </a:r>
            <a:r>
              <a:rPr lang="en-US" sz="4000" dirty="0">
                <a:solidFill>
                  <a:schemeClr val="bg1"/>
                </a:solidFill>
              </a:rPr>
              <a:t> 1 e </a:t>
            </a:r>
            <a:r>
              <a:rPr lang="en-US" sz="4000" dirty="0" err="1">
                <a:solidFill>
                  <a:schemeClr val="bg1"/>
                </a:solidFill>
              </a:rPr>
              <a:t>Tipo</a:t>
            </a:r>
            <a:r>
              <a:rPr lang="en-US" sz="4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F30F1509-6DC5-534C-8B9F-F745F0A05F2C}"/>
              </a:ext>
            </a:extLst>
          </p:cNvPr>
          <p:cNvSpPr/>
          <p:nvPr/>
        </p:nvSpPr>
        <p:spPr>
          <a:xfrm>
            <a:off x="391175" y="7389978"/>
            <a:ext cx="5190644" cy="116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Carcinoma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CEB9C81-537B-164C-826A-B94FE5C962C9}"/>
              </a:ext>
            </a:extLst>
          </p:cNvPr>
          <p:cNvSpPr/>
          <p:nvPr/>
        </p:nvSpPr>
        <p:spPr>
          <a:xfrm>
            <a:off x="182969" y="1405367"/>
            <a:ext cx="3570515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1 e </a:t>
            </a:r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D0F2BBB-5E9E-354F-B248-F2EF45240CDB}"/>
              </a:ext>
            </a:extLst>
          </p:cNvPr>
          <p:cNvSpPr/>
          <p:nvPr/>
        </p:nvSpPr>
        <p:spPr>
          <a:xfrm>
            <a:off x="165127" y="2862182"/>
            <a:ext cx="3570515" cy="264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</a:rPr>
              <a:t>Neoplasia multilocular </a:t>
            </a:r>
            <a:r>
              <a:rPr lang="en-US" sz="3600" dirty="0" err="1">
                <a:solidFill>
                  <a:schemeClr val="bg1"/>
                </a:solidFill>
              </a:rPr>
              <a:t>cística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células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claras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baixo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potencial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maligno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19D5C5-C9AD-3642-89D3-76B4AE9FE12C}"/>
              </a:ext>
            </a:extLst>
          </p:cNvPr>
          <p:cNvSpPr/>
          <p:nvPr/>
        </p:nvSpPr>
        <p:spPr>
          <a:xfrm>
            <a:off x="7680274" y="1365082"/>
            <a:ext cx="4162356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Cromófobo</a:t>
            </a:r>
            <a:endParaRPr lang="en-US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39233C-FA5C-1045-B043-1F859B412125}"/>
              </a:ext>
            </a:extLst>
          </p:cNvPr>
          <p:cNvSpPr/>
          <p:nvPr/>
        </p:nvSpPr>
        <p:spPr>
          <a:xfrm>
            <a:off x="7680274" y="2248551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Oncocitoma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renal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AD21C2-FFE6-3644-B56E-C21ED09B5B4B}"/>
              </a:ext>
            </a:extLst>
          </p:cNvPr>
          <p:cNvSpPr/>
          <p:nvPr/>
        </p:nvSpPr>
        <p:spPr>
          <a:xfrm>
            <a:off x="12057111" y="1410437"/>
            <a:ext cx="3791852" cy="696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Ductos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coletores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5074606-AE00-4646-8C74-056C3C805C23}"/>
              </a:ext>
            </a:extLst>
          </p:cNvPr>
          <p:cNvSpPr/>
          <p:nvPr/>
        </p:nvSpPr>
        <p:spPr>
          <a:xfrm>
            <a:off x="12057111" y="2364876"/>
            <a:ext cx="3765098" cy="12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 </a:t>
            </a:r>
            <a:r>
              <a:rPr lang="en-US" sz="4000" dirty="0" err="1">
                <a:solidFill>
                  <a:schemeClr val="bg1"/>
                </a:solidFill>
              </a:rPr>
              <a:t>medular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SMARCB1-def</a:t>
            </a: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56453" y="2892553"/>
            <a:ext cx="3291877" cy="1174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TFE3-rearranjo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7C5C6EC-4786-0448-B2F0-FCEDD6BD0ABC}"/>
              </a:ext>
            </a:extLst>
          </p:cNvPr>
          <p:cNvSpPr/>
          <p:nvPr/>
        </p:nvSpPr>
        <p:spPr>
          <a:xfrm>
            <a:off x="12052356" y="3852248"/>
            <a:ext cx="3765098" cy="68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Carcinoma NOS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0F46547-50D7-F344-B514-6A3477DB951E}"/>
              </a:ext>
            </a:extLst>
          </p:cNvPr>
          <p:cNvSpPr/>
          <p:nvPr/>
        </p:nvSpPr>
        <p:spPr>
          <a:xfrm>
            <a:off x="7680274" y="3241941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SDH-</a:t>
            </a:r>
            <a:r>
              <a:rPr lang="en-US" sz="4000" dirty="0" err="1">
                <a:solidFill>
                  <a:schemeClr val="bg1"/>
                </a:solidFill>
              </a:rPr>
              <a:t>deficiente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E8A49EF-D09F-CE4D-B972-FF4554B872B9}"/>
              </a:ext>
            </a:extLst>
          </p:cNvPr>
          <p:cNvSpPr/>
          <p:nvPr/>
        </p:nvSpPr>
        <p:spPr>
          <a:xfrm>
            <a:off x="12052356" y="4797441"/>
            <a:ext cx="3765098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 </a:t>
            </a:r>
            <a:r>
              <a:rPr lang="en-US" sz="4000" dirty="0" err="1">
                <a:solidFill>
                  <a:schemeClr val="bg1"/>
                </a:solidFill>
              </a:rPr>
              <a:t>tubulocístico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4F43ED5-3C25-D84A-9AAE-191503F5D8F5}"/>
              </a:ext>
            </a:extLst>
          </p:cNvPr>
          <p:cNvSpPr/>
          <p:nvPr/>
        </p:nvSpPr>
        <p:spPr>
          <a:xfrm>
            <a:off x="7680274" y="4174808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Ass. </a:t>
            </a:r>
            <a:r>
              <a:rPr lang="en-US" sz="4000" dirty="0" err="1">
                <a:solidFill>
                  <a:schemeClr val="bg1"/>
                </a:solidFill>
              </a:rPr>
              <a:t>Doença</a:t>
            </a:r>
            <a:r>
              <a:rPr lang="en-US" sz="4000" dirty="0">
                <a:solidFill>
                  <a:schemeClr val="bg1"/>
                </a:solidFill>
              </a:rPr>
              <a:t> renal </a:t>
            </a:r>
            <a:r>
              <a:rPr lang="en-US" sz="4000" dirty="0" err="1">
                <a:solidFill>
                  <a:schemeClr val="bg1"/>
                </a:solidFill>
              </a:rPr>
              <a:t>cística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adquirida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93417D7-85E7-D147-9D89-F167A6454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1" t="91904" r="40300" b="1021"/>
          <a:stretch/>
        </p:blipFill>
        <p:spPr>
          <a:xfrm>
            <a:off x="16031935" y="4876612"/>
            <a:ext cx="2439038" cy="649726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F248B94-99A1-E248-A46B-AC50DD578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87" t="6418" r="42666" b="84936"/>
          <a:stretch/>
        </p:blipFill>
        <p:spPr>
          <a:xfrm>
            <a:off x="16031935" y="3589622"/>
            <a:ext cx="2242458" cy="7977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8B826157-B56C-4D48-B74E-9E4BE68786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75" t="83682" r="35284" b="6674"/>
          <a:stretch/>
        </p:blipFill>
        <p:spPr>
          <a:xfrm>
            <a:off x="16031935" y="1407991"/>
            <a:ext cx="2242458" cy="780856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47504FFB-14A3-A14E-BFCD-E972323D7FBF}"/>
              </a:ext>
            </a:extLst>
          </p:cNvPr>
          <p:cNvSpPr/>
          <p:nvPr/>
        </p:nvSpPr>
        <p:spPr>
          <a:xfrm>
            <a:off x="182969" y="7369815"/>
            <a:ext cx="5607056" cy="12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strike="sngStrike" dirty="0">
                <a:solidFill>
                  <a:schemeClr val="bg1"/>
                </a:solidFill>
              </a:rPr>
              <a:t>carcinoma</a:t>
            </a:r>
            <a:r>
              <a:rPr lang="en-US" sz="3800" dirty="0">
                <a:solidFill>
                  <a:schemeClr val="bg1"/>
                </a:solidFill>
              </a:rPr>
              <a:t> Tumor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6703950E-924C-CB47-8B08-7185A3417414}"/>
              </a:ext>
            </a:extLst>
          </p:cNvPr>
          <p:cNvSpPr/>
          <p:nvPr/>
        </p:nvSpPr>
        <p:spPr>
          <a:xfrm>
            <a:off x="7680274" y="5549326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outros tumors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oncocíticos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renais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B8EC1CA9-631C-4A4E-87F9-D4645A260ADB}"/>
              </a:ext>
            </a:extLst>
          </p:cNvPr>
          <p:cNvSpPr/>
          <p:nvPr/>
        </p:nvSpPr>
        <p:spPr>
          <a:xfrm>
            <a:off x="7680274" y="6923844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Eosinofílico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sólido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cístico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(ESC)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14934F0-99EA-F146-ACCB-3A6BF8AA0DF6}"/>
              </a:ext>
            </a:extLst>
          </p:cNvPr>
          <p:cNvSpPr/>
          <p:nvPr/>
        </p:nvSpPr>
        <p:spPr>
          <a:xfrm>
            <a:off x="4156453" y="4267390"/>
            <a:ext cx="3291877" cy="122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TFEB-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rearranjo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000FAEC9-BAE9-A642-90FE-F68F3E34A47E}"/>
              </a:ext>
            </a:extLst>
          </p:cNvPr>
          <p:cNvSpPr/>
          <p:nvPr/>
        </p:nvSpPr>
        <p:spPr>
          <a:xfrm>
            <a:off x="12086940" y="5732846"/>
            <a:ext cx="3730514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Rearranjo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ALK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D546B69F-41BB-E14E-860C-24F8229249F3}"/>
              </a:ext>
            </a:extLst>
          </p:cNvPr>
          <p:cNvSpPr/>
          <p:nvPr/>
        </p:nvSpPr>
        <p:spPr>
          <a:xfrm>
            <a:off x="182969" y="8793574"/>
            <a:ext cx="5607056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ELOC-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mutado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7BAD523C-D279-354D-8300-876134B1E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417" t="9071" r="44406" b="81939"/>
          <a:stretch/>
        </p:blipFill>
        <p:spPr>
          <a:xfrm>
            <a:off x="13732879" y="7162800"/>
            <a:ext cx="4555121" cy="1402964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BB314DA7-E7AA-B844-B6F7-2FA570CE2BCE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F2C1857-84CF-4145-9969-51E3CB2D67CF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554A2AE7-1461-8E4B-9266-87284B88C074}"/>
              </a:ext>
            </a:extLst>
          </p:cNvPr>
          <p:cNvSpPr/>
          <p:nvPr/>
        </p:nvSpPr>
        <p:spPr>
          <a:xfrm>
            <a:off x="4144086" y="5667533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C4A8721E-568F-6C45-80CA-146D8222FA84}"/>
              </a:ext>
            </a:extLst>
          </p:cNvPr>
          <p:cNvSpPr/>
          <p:nvPr/>
        </p:nvSpPr>
        <p:spPr>
          <a:xfrm>
            <a:off x="4156452" y="6459330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FH-def</a:t>
            </a:r>
            <a:r>
              <a:rPr lang="en-US" sz="3800" dirty="0">
                <a:solidFill>
                  <a:schemeClr val="bg1"/>
                </a:solidFill>
              </a:rPr>
              <a:t> (</a:t>
            </a:r>
            <a:r>
              <a:rPr lang="en-US" sz="3800" strike="sngStrike" dirty="0">
                <a:solidFill>
                  <a:schemeClr val="bg1"/>
                </a:solidFill>
              </a:rPr>
              <a:t>HLRCC</a:t>
            </a:r>
            <a:r>
              <a:rPr lang="en-US" sz="3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28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7" grpId="0" animBg="1"/>
      <p:bldP spid="25" grpId="0" animBg="1"/>
      <p:bldP spid="28" grpId="0" animBg="1"/>
      <p:bldP spid="34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52" y="96169"/>
            <a:ext cx="5392714" cy="26561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8663D5-BBFA-C340-B87D-9E85BF454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86" y="2141008"/>
            <a:ext cx="7093540" cy="502127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1 e </a:t>
            </a:r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56453" y="2892553"/>
            <a:ext cx="3291877" cy="1174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TFE3-rearranjo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7504FFB-14A3-A14E-BFCD-E972323D7FBF}"/>
              </a:ext>
            </a:extLst>
          </p:cNvPr>
          <p:cNvSpPr/>
          <p:nvPr/>
        </p:nvSpPr>
        <p:spPr>
          <a:xfrm>
            <a:off x="182969" y="7369815"/>
            <a:ext cx="5607056" cy="12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strike="sngStrike" dirty="0">
                <a:solidFill>
                  <a:schemeClr val="bg1"/>
                </a:solidFill>
              </a:rPr>
              <a:t>carcinoma</a:t>
            </a:r>
            <a:r>
              <a:rPr lang="en-US" sz="3800" dirty="0">
                <a:solidFill>
                  <a:schemeClr val="bg1"/>
                </a:solidFill>
              </a:rPr>
              <a:t> Tumor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14934F0-99EA-F146-ACCB-3A6BF8AA0DF6}"/>
              </a:ext>
            </a:extLst>
          </p:cNvPr>
          <p:cNvSpPr/>
          <p:nvPr/>
        </p:nvSpPr>
        <p:spPr>
          <a:xfrm>
            <a:off x="4156453" y="4267390"/>
            <a:ext cx="3291877" cy="122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TFEB-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rearranjo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7BAD523C-D279-354D-8300-876134B1E1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17" t="9071" r="44406" b="81939"/>
          <a:stretch/>
        </p:blipFill>
        <p:spPr>
          <a:xfrm>
            <a:off x="13732879" y="7162800"/>
            <a:ext cx="4555121" cy="1402964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BB314DA7-E7AA-B844-B6F7-2FA570CE2BCE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F2C1857-84CF-4145-9969-51E3CB2D67CF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554A2AE7-1461-8E4B-9266-87284B88C074}"/>
              </a:ext>
            </a:extLst>
          </p:cNvPr>
          <p:cNvSpPr/>
          <p:nvPr/>
        </p:nvSpPr>
        <p:spPr>
          <a:xfrm>
            <a:off x="4144086" y="5667533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C4A8721E-568F-6C45-80CA-146D8222FA84}"/>
              </a:ext>
            </a:extLst>
          </p:cNvPr>
          <p:cNvSpPr/>
          <p:nvPr/>
        </p:nvSpPr>
        <p:spPr>
          <a:xfrm>
            <a:off x="4156452" y="6459330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FH-def</a:t>
            </a:r>
            <a:r>
              <a:rPr lang="en-US" sz="3800" dirty="0">
                <a:solidFill>
                  <a:schemeClr val="bg1"/>
                </a:solidFill>
              </a:rPr>
              <a:t> (</a:t>
            </a:r>
            <a:r>
              <a:rPr lang="en-US" sz="3800" strike="sngStrike" dirty="0">
                <a:solidFill>
                  <a:schemeClr val="bg1"/>
                </a:solidFill>
              </a:rPr>
              <a:t>HLRCC</a:t>
            </a:r>
            <a:r>
              <a:rPr lang="en-US" sz="3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Seta para a Direita Listrada 7">
            <a:extLst>
              <a:ext uri="{FF2B5EF4-FFF2-40B4-BE49-F238E27FC236}">
                <a16:creationId xmlns:a16="http://schemas.microsoft.com/office/drawing/2014/main" id="{B2D2B23A-7EC3-194E-A6E3-E6552942710C}"/>
              </a:ext>
            </a:extLst>
          </p:cNvPr>
          <p:cNvSpPr/>
          <p:nvPr/>
        </p:nvSpPr>
        <p:spPr>
          <a:xfrm rot="5400000">
            <a:off x="12992223" y="2240823"/>
            <a:ext cx="6079424" cy="3356400"/>
          </a:xfrm>
          <a:prstGeom prst="stripedRightArrow">
            <a:avLst>
              <a:gd name="adj1" fmla="val 29863"/>
              <a:gd name="adj2" fmla="val 346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93417D7-85E7-D147-9D89-F167A6454B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81" t="91904" r="40300" b="1021"/>
          <a:stretch/>
        </p:blipFill>
        <p:spPr>
          <a:xfrm>
            <a:off x="16031935" y="4876612"/>
            <a:ext cx="2439038" cy="649726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F248B94-99A1-E248-A46B-AC50DD5784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87" t="6418" r="42666" b="84936"/>
          <a:stretch/>
        </p:blipFill>
        <p:spPr>
          <a:xfrm>
            <a:off x="16031935" y="3589622"/>
            <a:ext cx="2242458" cy="7977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8B826157-B56C-4D48-B74E-9E4BE68786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475" t="83682" r="35284" b="6674"/>
          <a:stretch/>
        </p:blipFill>
        <p:spPr>
          <a:xfrm>
            <a:off x="16031935" y="1407991"/>
            <a:ext cx="2242458" cy="7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pic>
        <p:nvPicPr>
          <p:cNvPr id="14" name="Espaço Reservado para Conteúdo 4">
            <a:extLst>
              <a:ext uri="{FF2B5EF4-FFF2-40B4-BE49-F238E27FC236}">
                <a16:creationId xmlns:a16="http://schemas.microsoft.com/office/drawing/2014/main" id="{D050CCB3-A912-294F-97A5-5592594F9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736" y="1339265"/>
            <a:ext cx="8349883" cy="5928417"/>
          </a:xfrm>
          <a:prstGeom prst="rect">
            <a:avLst/>
          </a:prstGeom>
        </p:spPr>
      </p:pic>
      <p:sp>
        <p:nvSpPr>
          <p:cNvPr id="3" name="Seta para a Direita Listrada 2">
            <a:extLst>
              <a:ext uri="{FF2B5EF4-FFF2-40B4-BE49-F238E27FC236}">
                <a16:creationId xmlns:a16="http://schemas.microsoft.com/office/drawing/2014/main" id="{88B87B5D-F3D9-3A46-A48B-8D5B88F78575}"/>
              </a:ext>
            </a:extLst>
          </p:cNvPr>
          <p:cNvSpPr/>
          <p:nvPr/>
        </p:nvSpPr>
        <p:spPr>
          <a:xfrm>
            <a:off x="2425148" y="1172817"/>
            <a:ext cx="7392938" cy="1351722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73917" y="2303373"/>
            <a:ext cx="3291877" cy="852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TFE3-rearranjo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14934F0-99EA-F146-ACCB-3A6BF8AA0DF6}"/>
              </a:ext>
            </a:extLst>
          </p:cNvPr>
          <p:cNvSpPr/>
          <p:nvPr/>
        </p:nvSpPr>
        <p:spPr>
          <a:xfrm>
            <a:off x="4173917" y="3372549"/>
            <a:ext cx="3291877" cy="78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TFEB-</a:t>
            </a:r>
            <a:r>
              <a:rPr lang="en-US" sz="4000" dirty="0" err="1">
                <a:solidFill>
                  <a:schemeClr val="bg1"/>
                </a:solidFill>
              </a:rPr>
              <a:t>rearranjo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7BAD523C-D279-354D-8300-876134B1E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17" t="9071" r="44406" b="81939"/>
          <a:stretch/>
        </p:blipFill>
        <p:spPr>
          <a:xfrm>
            <a:off x="13732879" y="7162800"/>
            <a:ext cx="4555121" cy="1402964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BB314DA7-E7AA-B844-B6F7-2FA570CE2BCE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F2C1857-84CF-4145-9969-51E3CB2D67CF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43CFEEB1-0ACD-5A40-97B7-DE597141BAB4}"/>
              </a:ext>
            </a:extLst>
          </p:cNvPr>
          <p:cNvSpPr/>
          <p:nvPr/>
        </p:nvSpPr>
        <p:spPr>
          <a:xfrm>
            <a:off x="4173917" y="4341975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DBD2C70F-69BA-1F4C-9A74-F4AE49CABA92}"/>
              </a:ext>
            </a:extLst>
          </p:cNvPr>
          <p:cNvSpPr/>
          <p:nvPr/>
        </p:nvSpPr>
        <p:spPr>
          <a:xfrm>
            <a:off x="4152145" y="5156935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FH-</a:t>
            </a:r>
            <a:r>
              <a:rPr lang="en-US" sz="3800" dirty="0" err="1">
                <a:solidFill>
                  <a:schemeClr val="bg1"/>
                </a:solidFill>
              </a:rPr>
              <a:t>deficiente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B4AE9A4-22BF-0D4C-AD53-4A63F2F60D26}"/>
              </a:ext>
            </a:extLst>
          </p:cNvPr>
          <p:cNvSpPr/>
          <p:nvPr/>
        </p:nvSpPr>
        <p:spPr>
          <a:xfrm>
            <a:off x="182968" y="6060892"/>
            <a:ext cx="4672061" cy="12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Tumor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93827E-7 L 0.17709 0.002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1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991CF0-A375-E14B-B2B0-A13B59837BA5}"/>
              </a:ext>
            </a:extLst>
          </p:cNvPr>
          <p:cNvSpPr/>
          <p:nvPr/>
        </p:nvSpPr>
        <p:spPr>
          <a:xfrm>
            <a:off x="14161770" y="2396490"/>
            <a:ext cx="3406140" cy="34917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91AFA7-DD6A-6047-8E07-9A91BF2D8AEA}"/>
              </a:ext>
            </a:extLst>
          </p:cNvPr>
          <p:cNvSpPr/>
          <p:nvPr/>
        </p:nvSpPr>
        <p:spPr>
          <a:xfrm>
            <a:off x="16464915" y="2747426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BA93297-5016-0B4B-9D4F-C2B1EFC349FF}"/>
              </a:ext>
            </a:extLst>
          </p:cNvPr>
          <p:cNvSpPr txBox="1"/>
          <p:nvPr/>
        </p:nvSpPr>
        <p:spPr>
          <a:xfrm>
            <a:off x="14687550" y="2663398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CK7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7C147C4-11A1-3746-A927-A018BF629F10}"/>
              </a:ext>
            </a:extLst>
          </p:cNvPr>
          <p:cNvSpPr txBox="1"/>
          <p:nvPr/>
        </p:nvSpPr>
        <p:spPr>
          <a:xfrm>
            <a:off x="14335125" y="3585835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58E1FA-AFC9-3C45-A2B8-8056FDB033E3}"/>
              </a:ext>
            </a:extLst>
          </p:cNvPr>
          <p:cNvSpPr/>
          <p:nvPr/>
        </p:nvSpPr>
        <p:spPr>
          <a:xfrm>
            <a:off x="16470630" y="3695908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B2B84A-14CE-0540-B798-6DDA54DA89F9}"/>
              </a:ext>
            </a:extLst>
          </p:cNvPr>
          <p:cNvSpPr txBox="1"/>
          <p:nvPr/>
        </p:nvSpPr>
        <p:spPr>
          <a:xfrm>
            <a:off x="14253210" y="459230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AE1AE3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047990-1DA8-EB42-9550-E560C7E0D699}"/>
              </a:ext>
            </a:extLst>
          </p:cNvPr>
          <p:cNvSpPr/>
          <p:nvPr/>
        </p:nvSpPr>
        <p:spPr>
          <a:xfrm>
            <a:off x="16523970" y="464439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B7A0994-3756-D549-912F-C82F421C82D1}"/>
              </a:ext>
            </a:extLst>
          </p:cNvPr>
          <p:cNvSpPr txBox="1"/>
          <p:nvPr/>
        </p:nvSpPr>
        <p:spPr>
          <a:xfrm>
            <a:off x="811246" y="2202211"/>
            <a:ext cx="130114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/>
              <a:t>13% a 20% dos RCC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/>
              <a:t>3H : 1M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 err="1"/>
              <a:t>Prevalência</a:t>
            </a:r>
            <a:r>
              <a:rPr lang="en-US" sz="6000" dirty="0"/>
              <a:t> ↑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doença</a:t>
            </a:r>
            <a:r>
              <a:rPr lang="en-US" sz="6000" dirty="0"/>
              <a:t> renal </a:t>
            </a:r>
            <a:r>
              <a:rPr lang="en-US" sz="6000" dirty="0" err="1"/>
              <a:t>crônica</a:t>
            </a:r>
            <a:endParaRPr lang="en-US" sz="6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/>
              <a:t>+7 / +17 e –Y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/>
              <a:t>“</a:t>
            </a:r>
            <a:r>
              <a:rPr lang="en-US" sz="6000" dirty="0" err="1"/>
              <a:t>permitido</a:t>
            </a:r>
            <a:r>
              <a:rPr lang="en-US" sz="6000" dirty="0"/>
              <a:t>” </a:t>
            </a:r>
            <a:r>
              <a:rPr lang="en-US" sz="6000" dirty="0" err="1"/>
              <a:t>até</a:t>
            </a:r>
            <a:r>
              <a:rPr lang="en-US" sz="6000" dirty="0"/>
              <a:t> 25% de </a:t>
            </a:r>
            <a:r>
              <a:rPr lang="en-US" sz="6000" dirty="0" err="1"/>
              <a:t>células</a:t>
            </a:r>
            <a:r>
              <a:rPr lang="en-US" sz="6000" dirty="0"/>
              <a:t> </a:t>
            </a:r>
            <a:r>
              <a:rPr lang="en-US" sz="6000" dirty="0" err="1"/>
              <a:t>claras</a:t>
            </a:r>
            <a:r>
              <a:rPr lang="en-US" sz="6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6000" dirty="0" err="1"/>
              <a:t>Subtipos</a:t>
            </a:r>
            <a:r>
              <a:rPr lang="en-US" sz="6000" dirty="0"/>
              <a:t> </a:t>
            </a:r>
            <a:r>
              <a:rPr lang="en-US" sz="6000" dirty="0" err="1"/>
              <a:t>histológicos</a:t>
            </a:r>
            <a:endParaRPr lang="en-US" sz="6000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8D30EB9-E6D2-7B4C-99B5-061AFC7C6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en-US" dirty="0"/>
              <a:t>Carcinoma </a:t>
            </a:r>
            <a:r>
              <a:rPr lang="en-US" dirty="0" err="1"/>
              <a:t>papilífero</a:t>
            </a:r>
            <a:r>
              <a:rPr lang="en-US" dirty="0"/>
              <a:t> (Pap RCC) </a:t>
            </a:r>
          </a:p>
        </p:txBody>
      </p:sp>
    </p:spTree>
    <p:extLst>
      <p:ext uri="{BB962C8B-B14F-4D97-AF65-F5344CB8AC3E}">
        <p14:creationId xmlns:p14="http://schemas.microsoft.com/office/powerpoint/2010/main" val="7724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F491B-AF2D-964C-AAA3-7B37EDB21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 RCC - </a:t>
            </a:r>
            <a:r>
              <a:rPr lang="en-US" dirty="0" err="1"/>
              <a:t>subtipos</a:t>
            </a:r>
            <a:r>
              <a:rPr lang="en-US" dirty="0"/>
              <a:t> </a:t>
            </a:r>
            <a:r>
              <a:rPr lang="en-US" dirty="0" err="1"/>
              <a:t>histológicos</a:t>
            </a:r>
            <a:r>
              <a:rPr lang="en-US" dirty="0"/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CCA099-4DCC-FE4C-861B-191055C9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2808247"/>
            <a:ext cx="11304052" cy="6769449"/>
          </a:xfrm>
          <a:prstGeom prst="rect">
            <a:avLst/>
          </a:prstGeom>
        </p:spPr>
      </p:pic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E26312DA-3D39-B44F-8D64-2B9B8989FB7A}"/>
              </a:ext>
            </a:extLst>
          </p:cNvPr>
          <p:cNvSpPr/>
          <p:nvPr/>
        </p:nvSpPr>
        <p:spPr>
          <a:xfrm>
            <a:off x="548854" y="2880470"/>
            <a:ext cx="2976088" cy="1182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SÓLIDO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9DBFCB2-AED8-2A43-B8C2-9C3D30CF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203" y="2688799"/>
            <a:ext cx="3136900" cy="28067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17C53D1-8B4D-9A45-9A5D-0CAB4C28F10F}"/>
              </a:ext>
            </a:extLst>
          </p:cNvPr>
          <p:cNvSpPr txBox="1"/>
          <p:nvPr/>
        </p:nvSpPr>
        <p:spPr>
          <a:xfrm>
            <a:off x="14072723" y="1778934"/>
            <a:ext cx="391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Skenderi</a:t>
            </a:r>
            <a:r>
              <a:rPr lang="en-US" dirty="0"/>
              <a:t> F et al. Ann Diagn </a:t>
            </a:r>
            <a:r>
              <a:rPr lang="en-US" dirty="0" err="1"/>
              <a:t>Pathol</a:t>
            </a:r>
            <a:r>
              <a:rPr lang="en-US" dirty="0"/>
              <a:t>, 2017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FC28EE1-974A-A04C-8562-4599E497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2618"/>
          <a:stretch/>
        </p:blipFill>
        <p:spPr>
          <a:xfrm>
            <a:off x="12568580" y="5814487"/>
            <a:ext cx="5219700" cy="3759200"/>
          </a:xfrm>
          <a:prstGeom prst="rect">
            <a:avLst/>
          </a:prstGeom>
        </p:spPr>
      </p:pic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8F6FF569-AA31-D14D-83CA-D39BB453451F}"/>
              </a:ext>
            </a:extLst>
          </p:cNvPr>
          <p:cNvSpPr/>
          <p:nvPr/>
        </p:nvSpPr>
        <p:spPr>
          <a:xfrm>
            <a:off x="14225548" y="5757036"/>
            <a:ext cx="4062452" cy="8718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ESCAMOIDE BIFÁSICO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ciclina</a:t>
            </a:r>
            <a:r>
              <a:rPr lang="en-US" sz="2000" dirty="0">
                <a:solidFill>
                  <a:schemeClr val="tx1"/>
                </a:solidFill>
              </a:rPr>
              <a:t> D1 e CD57 </a:t>
            </a:r>
            <a:r>
              <a:rPr lang="en-US" sz="2000" dirty="0" err="1">
                <a:solidFill>
                  <a:schemeClr val="tx1"/>
                </a:solidFill>
              </a:rPr>
              <a:t>nas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ilhas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17130BFA-C229-EE4C-9764-84D72A83DCC1}"/>
              </a:ext>
            </a:extLst>
          </p:cNvPr>
          <p:cNvSpPr/>
          <p:nvPr/>
        </p:nvSpPr>
        <p:spPr>
          <a:xfrm>
            <a:off x="15057025" y="2217232"/>
            <a:ext cx="2731255" cy="6148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WARTHIN-LIKE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C0CE270-64A2-7E45-B405-86FA126C8A87}"/>
              </a:ext>
            </a:extLst>
          </p:cNvPr>
          <p:cNvSpPr/>
          <p:nvPr/>
        </p:nvSpPr>
        <p:spPr>
          <a:xfrm>
            <a:off x="13358043" y="9573687"/>
            <a:ext cx="3308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Denize</a:t>
            </a:r>
            <a:r>
              <a:rPr lang="pt-BR" dirty="0"/>
              <a:t> </a:t>
            </a:r>
            <a:r>
              <a:rPr lang="pt-BR" dirty="0" err="1"/>
              <a:t>T</a:t>
            </a:r>
            <a:r>
              <a:rPr lang="pt-BR" dirty="0"/>
              <a:t> et al, </a:t>
            </a:r>
            <a:r>
              <a:rPr lang="pt-BR" dirty="0" err="1"/>
              <a:t>Modern</a:t>
            </a:r>
            <a:r>
              <a:rPr lang="pt-BR" dirty="0"/>
              <a:t> Path 2021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41603D-2AAA-4945-8A8C-879508BE2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222" y1="69333" x2="54222" y2="69333"/>
                        <a14:foregroundMark x1="48444" y1="76000" x2="48444" y2="76000"/>
                        <a14:foregroundMark x1="40000" y1="79111" x2="40000" y2="7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06" y="-2073442"/>
            <a:ext cx="13959794" cy="1108985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0E47112-D29D-364A-8A18-C584CC8FB3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8366" r="4703" b="22527"/>
          <a:stretch/>
        </p:blipFill>
        <p:spPr>
          <a:xfrm rot="10800000">
            <a:off x="8818698" y="1373033"/>
            <a:ext cx="5406850" cy="2870427"/>
          </a:xfrm>
          <a:prstGeom prst="rect">
            <a:avLst/>
          </a:prstGeom>
        </p:spPr>
      </p:pic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0A1F084A-20B7-BE4A-B145-0E8FBC897C3A}"/>
              </a:ext>
            </a:extLst>
          </p:cNvPr>
          <p:cNvSpPr/>
          <p:nvPr/>
        </p:nvSpPr>
        <p:spPr>
          <a:xfrm>
            <a:off x="9973985" y="812570"/>
            <a:ext cx="1548138" cy="56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MTSC</a:t>
            </a:r>
          </a:p>
        </p:txBody>
      </p:sp>
    </p:spTree>
    <p:extLst>
      <p:ext uri="{BB962C8B-B14F-4D97-AF65-F5344CB8AC3E}">
        <p14:creationId xmlns:p14="http://schemas.microsoft.com/office/powerpoint/2010/main" val="32642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endParaRPr lang="pt-BR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6577C7B-C433-EB4C-8103-54F125BCC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61874" cy="102148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DE5093-94D6-0846-A4A4-27501B16C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486" y="0"/>
            <a:ext cx="4332514" cy="21482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35B05F-7213-9E45-89D5-814266FE7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5486" y="2148235"/>
            <a:ext cx="4332514" cy="10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F491B-AF2D-964C-AAA3-7B37EDB21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 RCC - </a:t>
            </a:r>
            <a:r>
              <a:rPr lang="en-US" dirty="0" err="1"/>
              <a:t>subtipos</a:t>
            </a:r>
            <a:r>
              <a:rPr lang="en-US" dirty="0"/>
              <a:t> </a:t>
            </a:r>
            <a:r>
              <a:rPr lang="en-US" dirty="0" err="1"/>
              <a:t>histológicos</a:t>
            </a:r>
            <a:r>
              <a:rPr lang="en-US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0967E7-EC47-B04A-9699-B4E8DF4DD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0" y="1740308"/>
            <a:ext cx="13438526" cy="8047682"/>
          </a:xfrm>
          <a:prstGeom prst="rect">
            <a:avLst/>
          </a:prstGeom>
        </p:spPr>
      </p:pic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DF71DAAD-524F-A44B-9A88-1176994480EA}"/>
              </a:ext>
            </a:extLst>
          </p:cNvPr>
          <p:cNvSpPr/>
          <p:nvPr/>
        </p:nvSpPr>
        <p:spPr>
          <a:xfrm>
            <a:off x="13780822" y="3687682"/>
            <a:ext cx="2976088" cy="11820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SÓLIDO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F21AA765-1AA9-8945-9112-F00D6FE33FD5}"/>
              </a:ext>
            </a:extLst>
          </p:cNvPr>
          <p:cNvSpPr/>
          <p:nvPr/>
        </p:nvSpPr>
        <p:spPr>
          <a:xfrm>
            <a:off x="153427" y="7974419"/>
            <a:ext cx="2976088" cy="769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convencional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9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F491B-AF2D-964C-AAA3-7B37EDB21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 RCC - </a:t>
            </a:r>
            <a:r>
              <a:rPr lang="en-US" dirty="0" err="1"/>
              <a:t>subtipos</a:t>
            </a:r>
            <a:r>
              <a:rPr lang="en-US" dirty="0"/>
              <a:t> </a:t>
            </a:r>
            <a:r>
              <a:rPr lang="en-US" dirty="0" err="1"/>
              <a:t>histológicos</a:t>
            </a:r>
            <a:r>
              <a:rPr lang="en-US" dirty="0"/>
              <a:t>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530143E-A77D-4049-8FAE-21E9E7964DF0}"/>
              </a:ext>
            </a:extLst>
          </p:cNvPr>
          <p:cNvSpPr txBox="1">
            <a:spLocks/>
          </p:cNvSpPr>
          <p:nvPr/>
        </p:nvSpPr>
        <p:spPr>
          <a:xfrm>
            <a:off x="380607" y="2636874"/>
            <a:ext cx="6424231" cy="22732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4800" dirty="0"/>
              <a:t>KRAS-mutado. </a:t>
            </a:r>
          </a:p>
          <a:p>
            <a:r>
              <a:rPr lang="pt-PT" sz="4800" dirty="0"/>
              <a:t>GATA3+ </a:t>
            </a:r>
          </a:p>
          <a:p>
            <a:r>
              <a:rPr lang="pt-PT" sz="4800" dirty="0"/>
              <a:t> baixo grau e indolente.</a:t>
            </a:r>
            <a:endParaRPr lang="pt-BR" sz="4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405E6D-F0A2-564F-8101-A4E58C8DE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60" y="2742718"/>
            <a:ext cx="10717767" cy="64183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C31370-C809-FA43-A828-4E3D96CCB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251" r="12638" b="4530"/>
          <a:stretch/>
        </p:blipFill>
        <p:spPr>
          <a:xfrm>
            <a:off x="0" y="5046135"/>
            <a:ext cx="7241538" cy="5105400"/>
          </a:xfrm>
          <a:prstGeom prst="rect">
            <a:avLst/>
          </a:prstGeom>
        </p:spPr>
      </p:pic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DC6E9707-4CBC-D34F-A16D-4090922B6DDC}"/>
              </a:ext>
            </a:extLst>
          </p:cNvPr>
          <p:cNvSpPr/>
          <p:nvPr/>
        </p:nvSpPr>
        <p:spPr>
          <a:xfrm>
            <a:off x="10015870" y="2255137"/>
            <a:ext cx="6571088" cy="7634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POLARIDADE REVERSA</a:t>
            </a:r>
          </a:p>
        </p:txBody>
      </p:sp>
    </p:spTree>
    <p:extLst>
      <p:ext uri="{BB962C8B-B14F-4D97-AF65-F5344CB8AC3E}">
        <p14:creationId xmlns:p14="http://schemas.microsoft.com/office/powerpoint/2010/main" val="240587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trike="sngStrike" dirty="0"/>
              <a:t>Tipo 1 e Tipo 2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0" y="2469852"/>
            <a:ext cx="8815504" cy="6265491"/>
          </a:xfrm>
        </p:spPr>
        <p:txBody>
          <a:bodyPr/>
          <a:lstStyle/>
          <a:p>
            <a:r>
              <a:rPr lang="pt-PT" sz="3600" dirty="0"/>
              <a:t>199 casos Tipo 1 puro ou misto (+Tipo 2)</a:t>
            </a:r>
          </a:p>
          <a:p>
            <a:pPr marL="571500" indent="-571500">
              <a:buFontTx/>
              <a:buChar char="-"/>
            </a:pPr>
            <a:r>
              <a:rPr lang="pt-PT" sz="3600" dirty="0"/>
              <a:t>Pior prognóstico: grau 3 da OMS/ISUP </a:t>
            </a:r>
            <a:r>
              <a:rPr lang="pt-PT" sz="3600" i="1" dirty="0"/>
              <a:t>predominante,</a:t>
            </a:r>
            <a:r>
              <a:rPr lang="pt-PT" sz="3600" dirty="0"/>
              <a:t> tamanho, TNM, atividade mitótica, LVI, padrão sólido</a:t>
            </a:r>
          </a:p>
          <a:p>
            <a:pPr marL="457200" indent="-457200">
              <a:buFontTx/>
              <a:buChar char="-"/>
            </a:pPr>
            <a:r>
              <a:rPr lang="pt-PT" sz="3600" dirty="0"/>
              <a:t>independentemente % tipo 2 – melhor prognóstico.</a:t>
            </a:r>
          </a:p>
          <a:p>
            <a:pPr marL="457200" indent="-457200">
              <a:buFontTx/>
              <a:buChar char="-"/>
            </a:pPr>
            <a:r>
              <a:rPr lang="pt-PT" sz="3600" dirty="0"/>
              <a:t>Morfologia mista (tipo 1 + tipo 2) = mesmo perfil molecular</a:t>
            </a:r>
          </a:p>
          <a:p>
            <a:pPr marL="457200" indent="-457200">
              <a:buFontTx/>
              <a:buChar char="-"/>
            </a:pPr>
            <a:r>
              <a:rPr lang="pt-PT" sz="3600" dirty="0" err="1"/>
              <a:t>Ex-Pap</a:t>
            </a:r>
            <a:r>
              <a:rPr lang="pt-PT" sz="3600" dirty="0"/>
              <a:t> tipo 2 - grupo heterogêneo = alto grau do </a:t>
            </a:r>
            <a:r>
              <a:rPr lang="pt-PT" sz="3600" dirty="0" err="1"/>
              <a:t>Pap</a:t>
            </a:r>
            <a:r>
              <a:rPr lang="pt-PT" sz="3600" dirty="0"/>
              <a:t> + subtipos molecularmente definidos</a:t>
            </a:r>
            <a:endParaRPr lang="en-US" sz="3600" dirty="0"/>
          </a:p>
        </p:txBody>
      </p:sp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97FD4DEF-B830-0944-B71C-0A8CB84ED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1" r="9409" b="78814"/>
          <a:stretch/>
        </p:blipFill>
        <p:spPr>
          <a:xfrm>
            <a:off x="9041627" y="7318163"/>
            <a:ext cx="9260066" cy="16936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35D0FB-6EA5-864A-9E6A-81144D9FE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1"/>
          <a:stretch/>
        </p:blipFill>
        <p:spPr>
          <a:xfrm>
            <a:off x="9010143" y="524177"/>
            <a:ext cx="9277858" cy="651754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9932E-46A3-1D40-9599-C2DA9C7C15B0}"/>
              </a:ext>
            </a:extLst>
          </p:cNvPr>
          <p:cNvSpPr/>
          <p:nvPr/>
        </p:nvSpPr>
        <p:spPr>
          <a:xfrm>
            <a:off x="6408173" y="640231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1 e </a:t>
            </a:r>
            <a:r>
              <a:rPr lang="en-US" sz="4000" strike="sngStrike" dirty="0" err="1">
                <a:solidFill>
                  <a:schemeClr val="bg1"/>
                </a:solidFill>
              </a:rPr>
              <a:t>Tipo</a:t>
            </a:r>
            <a:r>
              <a:rPr lang="en-US" sz="4000" strike="sngStrike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13" name="Espaço Reservado para Conteúdo 4">
            <a:extLst>
              <a:ext uri="{FF2B5EF4-FFF2-40B4-BE49-F238E27FC236}">
                <a16:creationId xmlns:a16="http://schemas.microsoft.com/office/drawing/2014/main" id="{D1E12A10-83D3-9343-B874-356649234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0" t="94000" r="23970" b="280"/>
          <a:stretch/>
        </p:blipFill>
        <p:spPr>
          <a:xfrm>
            <a:off x="9034594" y="9011789"/>
            <a:ext cx="9267099" cy="6961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9B482D9-6267-2045-B465-4EDFD57C4F63}"/>
              </a:ext>
            </a:extLst>
          </p:cNvPr>
          <p:cNvSpPr txBox="1"/>
          <p:nvPr/>
        </p:nvSpPr>
        <p:spPr>
          <a:xfrm>
            <a:off x="1141042" y="9384789"/>
            <a:ext cx="691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Murugan</a:t>
            </a:r>
            <a:r>
              <a:rPr lang="pt-BR" dirty="0"/>
              <a:t>, </a:t>
            </a:r>
            <a:r>
              <a:rPr lang="pt-BR" dirty="0" err="1"/>
              <a:t>Reuter</a:t>
            </a:r>
            <a:r>
              <a:rPr lang="pt-BR" dirty="0"/>
              <a:t> V, et al. </a:t>
            </a:r>
            <a:r>
              <a:rPr lang="pt-BR" dirty="0" err="1"/>
              <a:t>Modern</a:t>
            </a:r>
            <a:r>
              <a:rPr lang="pt-BR" dirty="0"/>
              <a:t> </a:t>
            </a:r>
            <a:r>
              <a:rPr lang="pt-BR" dirty="0" err="1"/>
              <a:t>Pathology</a:t>
            </a:r>
            <a:r>
              <a:rPr lang="pt-BR" dirty="0"/>
              <a:t> (2022) 35:825–835;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7A64E687-08D8-174F-956F-09F6106AB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2" b="61769" l="52619" r="75159">
                        <a14:foregroundMark x1="66667" y1="12696" x2="65159" y2="7561"/>
                        <a14:foregroundMark x1="67460" y1="11983" x2="67460" y2="11983"/>
                        <a14:foregroundMark x1="68333" y1="11983" x2="65000" y2="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84" r="24907" b="37217"/>
          <a:stretch/>
        </p:blipFill>
        <p:spPr>
          <a:xfrm rot="5400000">
            <a:off x="9988654" y="2365730"/>
            <a:ext cx="4429887" cy="68439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E54C338-0DCB-6545-89E2-C7DA1DD70F97}"/>
              </a:ext>
            </a:extLst>
          </p:cNvPr>
          <p:cNvSpPr txBox="1">
            <a:spLocks/>
          </p:cNvSpPr>
          <p:nvPr/>
        </p:nvSpPr>
        <p:spPr>
          <a:xfrm>
            <a:off x="403146" y="2351403"/>
            <a:ext cx="10973691" cy="6952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4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7886459-5158-0349-94DD-6E60DAB23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903" y="68520"/>
            <a:ext cx="6676098" cy="201289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E8E9DC4-E426-8641-BB8B-53BA767FC62B}"/>
              </a:ext>
            </a:extLst>
          </p:cNvPr>
          <p:cNvSpPr txBox="1">
            <a:spLocks/>
          </p:cNvSpPr>
          <p:nvPr/>
        </p:nvSpPr>
        <p:spPr>
          <a:xfrm>
            <a:off x="673932" y="232343"/>
            <a:ext cx="12173387" cy="166104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800" b="1" dirty="0">
                <a:solidFill>
                  <a:srgbClr val="0070C0"/>
                </a:solidFill>
              </a:rPr>
              <a:t>Mudanças relevantes quanto ao prognóstico:</a:t>
            </a:r>
            <a:br>
              <a:rPr lang="pt-BR" sz="7800" b="1" dirty="0">
                <a:solidFill>
                  <a:srgbClr val="0070C0"/>
                </a:solidFill>
              </a:rPr>
            </a:br>
            <a:r>
              <a:rPr lang="pt-BR" sz="7800" b="1" dirty="0">
                <a:solidFill>
                  <a:srgbClr val="FF0000"/>
                </a:solidFill>
              </a:rPr>
              <a:t>TFE3 e TFEB-rearranjo RCC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E49A68-F349-BD4C-B857-E7DD94EE0ADD}"/>
              </a:ext>
            </a:extLst>
          </p:cNvPr>
          <p:cNvSpPr/>
          <p:nvPr/>
        </p:nvSpPr>
        <p:spPr>
          <a:xfrm>
            <a:off x="14760150" y="258675"/>
            <a:ext cx="3291877" cy="1174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TFE3-rearranjo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2026779-386E-2744-9E76-6E2236BC8AF2}"/>
              </a:ext>
            </a:extLst>
          </p:cNvPr>
          <p:cNvSpPr/>
          <p:nvPr/>
        </p:nvSpPr>
        <p:spPr>
          <a:xfrm>
            <a:off x="14760150" y="1633512"/>
            <a:ext cx="3291877" cy="122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TFEB-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rearranjo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4000" strike="sngStrike" dirty="0" err="1">
                <a:solidFill>
                  <a:schemeClr val="bg1"/>
                </a:solidFill>
              </a:rPr>
              <a:t>MiT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3B7E267-939C-C446-968B-9BE3B4AE989D}"/>
              </a:ext>
            </a:extLst>
          </p:cNvPr>
          <p:cNvSpPr txBox="1">
            <a:spLocks/>
          </p:cNvSpPr>
          <p:nvPr/>
        </p:nvSpPr>
        <p:spPr>
          <a:xfrm>
            <a:off x="2473124" y="2351403"/>
            <a:ext cx="6614342" cy="6952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5400" dirty="0"/>
              <a:t>TFE3  </a:t>
            </a:r>
          </a:p>
          <a:p>
            <a:pPr lvl="1"/>
            <a:endParaRPr lang="pt-PT" sz="4800" dirty="0"/>
          </a:p>
          <a:p>
            <a:endParaRPr lang="pt-PT" sz="4800" dirty="0"/>
          </a:p>
          <a:p>
            <a:pPr marL="0" indent="0">
              <a:buNone/>
            </a:pPr>
            <a:r>
              <a:rPr lang="pt-PT" sz="5400" dirty="0"/>
              <a:t>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1E26E7EB-0199-3E46-AAA6-EE3C0C24A1EC}"/>
              </a:ext>
            </a:extLst>
          </p:cNvPr>
          <p:cNvSpPr txBox="1">
            <a:spLocks/>
          </p:cNvSpPr>
          <p:nvPr/>
        </p:nvSpPr>
        <p:spPr>
          <a:xfrm>
            <a:off x="9453735" y="2210681"/>
            <a:ext cx="6614342" cy="6952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5400" dirty="0"/>
              <a:t>TFEB  </a:t>
            </a:r>
          </a:p>
          <a:p>
            <a:pPr lvl="1"/>
            <a:endParaRPr lang="pt-PT" sz="4800" dirty="0"/>
          </a:p>
          <a:p>
            <a:endParaRPr lang="pt-PT" sz="4800" dirty="0"/>
          </a:p>
          <a:p>
            <a:endParaRPr lang="pt-PT" sz="4800" dirty="0"/>
          </a:p>
          <a:p>
            <a:pPr marL="0" indent="0">
              <a:buNone/>
            </a:pPr>
            <a:endParaRPr lang="pt-PT" sz="5400" dirty="0"/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6A164D9C-86CE-2640-ADE2-DD27332A888C}"/>
              </a:ext>
            </a:extLst>
          </p:cNvPr>
          <p:cNvSpPr/>
          <p:nvPr/>
        </p:nvSpPr>
        <p:spPr>
          <a:xfrm>
            <a:off x="11260868" y="7558252"/>
            <a:ext cx="4025100" cy="12404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indolente</a:t>
            </a:r>
            <a:endParaRPr lang="en-US" sz="4400" dirty="0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1E1DD2F1-C86F-6B4C-9227-6C5040C96E02}"/>
              </a:ext>
            </a:extLst>
          </p:cNvPr>
          <p:cNvSpPr/>
          <p:nvPr/>
        </p:nvSpPr>
        <p:spPr>
          <a:xfrm>
            <a:off x="2257196" y="7796447"/>
            <a:ext cx="4698917" cy="12404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agressivos</a:t>
            </a:r>
            <a:r>
              <a:rPr lang="en-US" sz="4400" dirty="0"/>
              <a:t> ˜50%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A7AE11DD-BBA8-FD48-9286-16D6964F8690}"/>
              </a:ext>
            </a:extLst>
          </p:cNvPr>
          <p:cNvSpPr/>
          <p:nvPr/>
        </p:nvSpPr>
        <p:spPr>
          <a:xfrm>
            <a:off x="15247002" y="3365279"/>
            <a:ext cx="2624987" cy="4085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EFC093B-9596-B947-9801-2162AFA57BF8}"/>
              </a:ext>
            </a:extLst>
          </p:cNvPr>
          <p:cNvSpPr/>
          <p:nvPr/>
        </p:nvSpPr>
        <p:spPr>
          <a:xfrm>
            <a:off x="17074268" y="3637633"/>
            <a:ext cx="536294" cy="5382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47D2DEB-E7E1-9A43-A915-F00C7E11CB3F}"/>
              </a:ext>
            </a:extLst>
          </p:cNvPr>
          <p:cNvSpPr txBox="1"/>
          <p:nvPr/>
        </p:nvSpPr>
        <p:spPr>
          <a:xfrm>
            <a:off x="15480772" y="3623657"/>
            <a:ext cx="21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CK7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1446834-5FF3-1A4A-97B1-42EB61143A12}"/>
              </a:ext>
            </a:extLst>
          </p:cNvPr>
          <p:cNvSpPr txBox="1"/>
          <p:nvPr/>
        </p:nvSpPr>
        <p:spPr>
          <a:xfrm>
            <a:off x="15397394" y="4255613"/>
            <a:ext cx="195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Racem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0E9B885-422E-B842-9830-DE3C7BC06FCC}"/>
              </a:ext>
            </a:extLst>
          </p:cNvPr>
          <p:cNvSpPr/>
          <p:nvPr/>
        </p:nvSpPr>
        <p:spPr>
          <a:xfrm>
            <a:off x="17083777" y="4296335"/>
            <a:ext cx="536294" cy="538238"/>
          </a:xfrm>
          <a:prstGeom prst="ellipse">
            <a:avLst/>
          </a:prstGeom>
          <a:solidFill>
            <a:srgbClr val="FFFF00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8C1C30E-AB82-DE46-9F1E-D1AF10FD3034}"/>
              </a:ext>
            </a:extLst>
          </p:cNvPr>
          <p:cNvSpPr txBox="1"/>
          <p:nvPr/>
        </p:nvSpPr>
        <p:spPr>
          <a:xfrm>
            <a:off x="15247002" y="5102214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catepsina</a:t>
            </a:r>
            <a:endParaRPr lang="en-US" sz="32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C914D1-F08A-0041-9E9E-A570F9078D36}"/>
              </a:ext>
            </a:extLst>
          </p:cNvPr>
          <p:cNvSpPr/>
          <p:nvPr/>
        </p:nvSpPr>
        <p:spPr>
          <a:xfrm>
            <a:off x="17118464" y="5120724"/>
            <a:ext cx="536294" cy="5382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ABC1CBC-64D3-2F44-A404-0BA4158BEEAE}"/>
              </a:ext>
            </a:extLst>
          </p:cNvPr>
          <p:cNvSpPr txBox="1"/>
          <p:nvPr/>
        </p:nvSpPr>
        <p:spPr>
          <a:xfrm>
            <a:off x="15397394" y="5755687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melan</a:t>
            </a:r>
            <a:endParaRPr lang="en-US" sz="3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6CC4AB-9EAD-3A4C-8A60-B07664022E08}"/>
              </a:ext>
            </a:extLst>
          </p:cNvPr>
          <p:cNvSpPr/>
          <p:nvPr/>
        </p:nvSpPr>
        <p:spPr>
          <a:xfrm>
            <a:off x="17118464" y="5870922"/>
            <a:ext cx="536294" cy="5382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2E134E6-A275-8A4E-A74A-124B6E6C7EF6}"/>
              </a:ext>
            </a:extLst>
          </p:cNvPr>
          <p:cNvSpPr txBox="1"/>
          <p:nvPr/>
        </p:nvSpPr>
        <p:spPr>
          <a:xfrm>
            <a:off x="15655642" y="6666392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CD10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900296-DEA4-F347-858F-491B29167711}"/>
              </a:ext>
            </a:extLst>
          </p:cNvPr>
          <p:cNvSpPr/>
          <p:nvPr/>
        </p:nvSpPr>
        <p:spPr>
          <a:xfrm>
            <a:off x="17151729" y="6635304"/>
            <a:ext cx="536294" cy="53823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0" name="Retângulo Arredondado 39">
            <a:extLst>
              <a:ext uri="{FF2B5EF4-FFF2-40B4-BE49-F238E27FC236}">
                <a16:creationId xmlns:a16="http://schemas.microsoft.com/office/drawing/2014/main" id="{5E9EF63C-5988-A945-AE51-889E4587E71D}"/>
              </a:ext>
            </a:extLst>
          </p:cNvPr>
          <p:cNvSpPr/>
          <p:nvPr/>
        </p:nvSpPr>
        <p:spPr>
          <a:xfrm>
            <a:off x="380203" y="3424374"/>
            <a:ext cx="2624987" cy="4085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30D941E-16A3-374A-9526-8EA7AA4F979C}"/>
              </a:ext>
            </a:extLst>
          </p:cNvPr>
          <p:cNvSpPr/>
          <p:nvPr/>
        </p:nvSpPr>
        <p:spPr>
          <a:xfrm>
            <a:off x="2207469" y="3696728"/>
            <a:ext cx="536294" cy="5382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AC2C60A-C678-D841-8224-7CCAF5AD29DC}"/>
              </a:ext>
            </a:extLst>
          </p:cNvPr>
          <p:cNvSpPr txBox="1"/>
          <p:nvPr/>
        </p:nvSpPr>
        <p:spPr>
          <a:xfrm>
            <a:off x="613973" y="3682752"/>
            <a:ext cx="212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CK7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DF44E08-C31D-8E4A-A037-D763BA456C95}"/>
              </a:ext>
            </a:extLst>
          </p:cNvPr>
          <p:cNvSpPr txBox="1"/>
          <p:nvPr/>
        </p:nvSpPr>
        <p:spPr>
          <a:xfrm>
            <a:off x="530595" y="4314708"/>
            <a:ext cx="195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Racem</a:t>
            </a:r>
            <a:endParaRPr lang="en-US" sz="360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9F48AE7-966D-BE40-81D3-EDF195281A0C}"/>
              </a:ext>
            </a:extLst>
          </p:cNvPr>
          <p:cNvSpPr/>
          <p:nvPr/>
        </p:nvSpPr>
        <p:spPr>
          <a:xfrm>
            <a:off x="2216978" y="4355430"/>
            <a:ext cx="536294" cy="538238"/>
          </a:xfrm>
          <a:prstGeom prst="ellipse">
            <a:avLst/>
          </a:prstGeom>
          <a:solidFill>
            <a:schemeClr val="accent6">
              <a:lumMod val="60000"/>
              <a:lumOff val="40000"/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3C23EA1-4EB1-C348-91C4-8B87B49A86D1}"/>
              </a:ext>
            </a:extLst>
          </p:cNvPr>
          <p:cNvSpPr txBox="1"/>
          <p:nvPr/>
        </p:nvSpPr>
        <p:spPr>
          <a:xfrm>
            <a:off x="380203" y="5161309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catepsina</a:t>
            </a:r>
            <a:endParaRPr lang="en-US" sz="32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17E9C32-F11F-BF47-9D9B-E77891AF4019}"/>
              </a:ext>
            </a:extLst>
          </p:cNvPr>
          <p:cNvSpPr/>
          <p:nvPr/>
        </p:nvSpPr>
        <p:spPr>
          <a:xfrm>
            <a:off x="2251665" y="5179819"/>
            <a:ext cx="536294" cy="5382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97BA6B6-20A3-5049-95ED-D970CBF14052}"/>
              </a:ext>
            </a:extLst>
          </p:cNvPr>
          <p:cNvSpPr txBox="1"/>
          <p:nvPr/>
        </p:nvSpPr>
        <p:spPr>
          <a:xfrm>
            <a:off x="530595" y="5814782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melan</a:t>
            </a:r>
            <a:endParaRPr lang="en-US" sz="32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7654420-A21D-5C43-BFE4-1703A6F88CF7}"/>
              </a:ext>
            </a:extLst>
          </p:cNvPr>
          <p:cNvSpPr/>
          <p:nvPr/>
        </p:nvSpPr>
        <p:spPr>
          <a:xfrm>
            <a:off x="2251665" y="5930017"/>
            <a:ext cx="536294" cy="5382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9317F6B-47F0-4249-89F6-4D5544DFE4DA}"/>
              </a:ext>
            </a:extLst>
          </p:cNvPr>
          <p:cNvSpPr txBox="1"/>
          <p:nvPr/>
        </p:nvSpPr>
        <p:spPr>
          <a:xfrm>
            <a:off x="788843" y="6725487"/>
            <a:ext cx="247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CD10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88FCC1-338F-8247-B5B0-2A035ACF0AF9}"/>
              </a:ext>
            </a:extLst>
          </p:cNvPr>
          <p:cNvSpPr/>
          <p:nvPr/>
        </p:nvSpPr>
        <p:spPr>
          <a:xfrm>
            <a:off x="2284930" y="6694399"/>
            <a:ext cx="536294" cy="5382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D1571A83-0939-2F4D-AC07-E117108FB5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 t="6555" r="7161"/>
          <a:stretch/>
        </p:blipFill>
        <p:spPr>
          <a:xfrm>
            <a:off x="3088568" y="3523113"/>
            <a:ext cx="5564124" cy="41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4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ABA951CC-222C-2E42-AE20-282C641472EE}"/>
              </a:ext>
            </a:extLst>
          </p:cNvPr>
          <p:cNvSpPr txBox="1">
            <a:spLocks/>
          </p:cNvSpPr>
          <p:nvPr/>
        </p:nvSpPr>
        <p:spPr>
          <a:xfrm>
            <a:off x="502066" y="2318380"/>
            <a:ext cx="13139212" cy="70023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4800" dirty="0"/>
              <a:t>Leiomiomas cutâneos e uterinos estão frequentemente associados nos sindrômicos.</a:t>
            </a:r>
          </a:p>
          <a:p>
            <a:r>
              <a:rPr lang="pt-PT" sz="4800" dirty="0"/>
              <a:t>Existem casos de baixo grau (mimetizando SDH-</a:t>
            </a:r>
            <a:r>
              <a:rPr lang="pt-PT" sz="4800" dirty="0" err="1"/>
              <a:t>def</a:t>
            </a:r>
            <a:r>
              <a:rPr lang="pt-PT" sz="4800" dirty="0"/>
              <a:t>, </a:t>
            </a:r>
            <a:r>
              <a:rPr lang="pt-PT" sz="4800" dirty="0" err="1"/>
              <a:t>oncocitoma</a:t>
            </a:r>
            <a:r>
              <a:rPr lang="pt-PT" sz="4800" dirty="0"/>
              <a:t>, LOT), com prognóstico favorável. </a:t>
            </a:r>
            <a:endParaRPr lang="pt-BR" sz="4800" dirty="0"/>
          </a:p>
          <a:p>
            <a:r>
              <a:rPr lang="pt-PT" sz="4800" dirty="0"/>
              <a:t>OMS 2004: incluídos entre os </a:t>
            </a:r>
            <a:r>
              <a:rPr lang="pt-PT" sz="4800" dirty="0" err="1"/>
              <a:t>Pap</a:t>
            </a:r>
            <a:r>
              <a:rPr lang="pt-PT" sz="4800" dirty="0"/>
              <a:t> tipos II </a:t>
            </a:r>
            <a:r>
              <a:rPr lang="pt-PT" sz="4800" dirty="0">
                <a:sym typeface="Wingdings" pitchFamily="2" charset="2"/>
              </a:rPr>
              <a:t> </a:t>
            </a:r>
            <a:r>
              <a:rPr lang="pt-PT" sz="4800" dirty="0"/>
              <a:t>OMS 2016: Síndrome LMS RCC </a:t>
            </a:r>
            <a:r>
              <a:rPr lang="pt-PT" sz="4800" dirty="0">
                <a:sym typeface="Wingdings" pitchFamily="2" charset="2"/>
              </a:rPr>
              <a:t></a:t>
            </a:r>
            <a:r>
              <a:rPr lang="pt-PT" sz="4800" dirty="0"/>
              <a:t> cerca de 20% são esporádicos.</a:t>
            </a:r>
          </a:p>
          <a:p>
            <a:r>
              <a:rPr lang="pt-PT" sz="4800" dirty="0"/>
              <a:t>agressivos com metástase precoce e mutações (germinativas principalmente) no gene FH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A379A0-3E90-CD42-BB26-7134E7705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903" y="68520"/>
            <a:ext cx="6676098" cy="201289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7320C8B-A91F-8E44-A342-BAF8FADF70F6}"/>
              </a:ext>
            </a:extLst>
          </p:cNvPr>
          <p:cNvSpPr txBox="1">
            <a:spLocks/>
          </p:cNvSpPr>
          <p:nvPr/>
        </p:nvSpPr>
        <p:spPr>
          <a:xfrm>
            <a:off x="205740" y="1"/>
            <a:ext cx="17339310" cy="233603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800" b="1" dirty="0">
                <a:solidFill>
                  <a:srgbClr val="0070C0"/>
                </a:solidFill>
              </a:rPr>
              <a:t>Mudanças relevantes quanto ao manejo dos pacientes e familiares:</a:t>
            </a:r>
            <a:br>
              <a:rPr lang="pt-BR" sz="4800" b="1" dirty="0">
                <a:solidFill>
                  <a:srgbClr val="0070C0"/>
                </a:solidFill>
              </a:rPr>
            </a:br>
            <a:r>
              <a:rPr lang="pt-BR" sz="7200" b="1" dirty="0">
                <a:solidFill>
                  <a:srgbClr val="FF0000"/>
                </a:solidFill>
              </a:rPr>
              <a:t>FH-deficiente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9CF5CD-5C50-DC47-93A0-29E3C368A718}"/>
              </a:ext>
            </a:extLst>
          </p:cNvPr>
          <p:cNvSpPr/>
          <p:nvPr/>
        </p:nvSpPr>
        <p:spPr>
          <a:xfrm>
            <a:off x="14579124" y="907193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FH-def</a:t>
            </a:r>
            <a:r>
              <a:rPr lang="en-US" sz="3800" dirty="0">
                <a:solidFill>
                  <a:schemeClr val="bg1"/>
                </a:solidFill>
              </a:rPr>
              <a:t> (</a:t>
            </a:r>
            <a:r>
              <a:rPr lang="en-US" sz="3800" strike="sngStrike" dirty="0">
                <a:solidFill>
                  <a:schemeClr val="bg1"/>
                </a:solidFill>
              </a:rPr>
              <a:t>HLRCC</a:t>
            </a:r>
            <a:r>
              <a:rPr lang="en-US" sz="3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2A3101-E20A-6F40-9779-2F8ACB8CA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33683" y="3657528"/>
            <a:ext cx="7409469" cy="43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91073BB-53EC-714A-9451-4F91A16AB37C}"/>
              </a:ext>
            </a:extLst>
          </p:cNvPr>
          <p:cNvSpPr txBox="1">
            <a:spLocks/>
          </p:cNvSpPr>
          <p:nvPr/>
        </p:nvSpPr>
        <p:spPr>
          <a:xfrm>
            <a:off x="1010901" y="2572481"/>
            <a:ext cx="12611314" cy="7902036"/>
          </a:xfr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4800" dirty="0"/>
              <a:t>Reconhecido inicialmente na doença renal terminal </a:t>
            </a:r>
          </a:p>
          <a:p>
            <a:r>
              <a:rPr lang="pt-PT" sz="4800" dirty="0"/>
              <a:t>Por que era carcinoma? Inicialmente descrito em doença renal terminal e com follow-up limitado (DD com </a:t>
            </a:r>
            <a:r>
              <a:rPr lang="pt-PT" sz="4800" dirty="0" err="1"/>
              <a:t>ccRCC</a:t>
            </a:r>
            <a:r>
              <a:rPr lang="pt-PT" sz="4800" dirty="0"/>
              <a:t> era muito sutil)</a:t>
            </a:r>
          </a:p>
          <a:p>
            <a:r>
              <a:rPr lang="pt-PT" sz="4800" dirty="0"/>
              <a:t> distinção </a:t>
            </a:r>
            <a:r>
              <a:rPr lang="pt-PT" sz="4800" dirty="0" err="1"/>
              <a:t>imuno-molecular</a:t>
            </a:r>
            <a:r>
              <a:rPr lang="pt-PT" sz="4800" dirty="0"/>
              <a:t>:</a:t>
            </a:r>
          </a:p>
          <a:p>
            <a:pPr lvl="1"/>
            <a:r>
              <a:rPr lang="pt-PT" sz="4200" dirty="0"/>
              <a:t> IHQ : CK7+, CAIX+ (🍸); GATA3+ e </a:t>
            </a:r>
            <a:r>
              <a:rPr lang="pt-PT" sz="4200" dirty="0" err="1"/>
              <a:t>Racemase</a:t>
            </a:r>
            <a:r>
              <a:rPr lang="pt-PT" sz="4200" dirty="0"/>
              <a:t>- </a:t>
            </a:r>
          </a:p>
          <a:p>
            <a:pPr lvl="1"/>
            <a:r>
              <a:rPr lang="pt-PT" sz="4200" dirty="0"/>
              <a:t>mutação VHL e -3p</a:t>
            </a:r>
          </a:p>
          <a:p>
            <a:r>
              <a:rPr lang="pt-PT" sz="4800" dirty="0"/>
              <a:t>Sem relatos de recorrência ou metástase (até agora).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29E2D49-D196-DC45-A369-792E5E1F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903" y="68520"/>
            <a:ext cx="6676098" cy="2012894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7A4B7F5-4AD3-5B47-990E-7E8864038025}"/>
              </a:ext>
            </a:extLst>
          </p:cNvPr>
          <p:cNvSpPr txBox="1">
            <a:spLocks/>
          </p:cNvSpPr>
          <p:nvPr/>
        </p:nvSpPr>
        <p:spPr>
          <a:xfrm>
            <a:off x="673931" y="0"/>
            <a:ext cx="17197069" cy="16610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400" b="1" dirty="0">
                <a:solidFill>
                  <a:srgbClr val="0070C0"/>
                </a:solidFill>
              </a:rPr>
              <a:t>Mudanças relevantes quanto ao prognóstico:</a:t>
            </a:r>
            <a:br>
              <a:rPr lang="pt-BR" sz="8800" b="1" dirty="0">
                <a:solidFill>
                  <a:srgbClr val="0070C0"/>
                </a:solidFill>
              </a:rPr>
            </a:br>
            <a:r>
              <a:rPr lang="pt-BR" sz="5800" b="1" dirty="0">
                <a:solidFill>
                  <a:srgbClr val="FF0000"/>
                </a:solidFill>
              </a:rPr>
              <a:t>Tumor renal </a:t>
            </a:r>
            <a:r>
              <a:rPr lang="pt-BR" sz="5800" b="1" dirty="0" err="1">
                <a:solidFill>
                  <a:srgbClr val="FF0000"/>
                </a:solidFill>
              </a:rPr>
              <a:t>papilífero</a:t>
            </a:r>
            <a:r>
              <a:rPr lang="pt-BR" sz="5800" b="1" dirty="0">
                <a:solidFill>
                  <a:srgbClr val="FF0000"/>
                </a:solidFill>
              </a:rPr>
              <a:t> de células claras)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B609099-87EC-6B49-894E-64CC780626DA}"/>
              </a:ext>
            </a:extLst>
          </p:cNvPr>
          <p:cNvSpPr/>
          <p:nvPr/>
        </p:nvSpPr>
        <p:spPr>
          <a:xfrm>
            <a:off x="13358191" y="170144"/>
            <a:ext cx="4776234" cy="1221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trike="sngStrike" dirty="0">
                <a:solidFill>
                  <a:schemeClr val="bg1"/>
                </a:solidFill>
              </a:rPr>
              <a:t>carcinoma</a:t>
            </a:r>
            <a:r>
              <a:rPr lang="en-US" sz="3200" dirty="0">
                <a:solidFill>
                  <a:schemeClr val="bg1"/>
                </a:solidFill>
              </a:rPr>
              <a:t> Tumor </a:t>
            </a:r>
            <a:r>
              <a:rPr lang="en-US" sz="3200" dirty="0" err="1">
                <a:solidFill>
                  <a:schemeClr val="bg1"/>
                </a:solidFill>
              </a:rPr>
              <a:t>papilífero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células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claras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B14EE1F-9186-9741-9A5F-0AF0BF67A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1070" y="3633853"/>
            <a:ext cx="7774311" cy="41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3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746070" y="3679399"/>
            <a:ext cx="5917760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r>
              <a:rPr lang="en-US" sz="4000" dirty="0">
                <a:solidFill>
                  <a:schemeClr val="bg1"/>
                </a:solidFill>
              </a:rPr>
              <a:t> de </a:t>
            </a:r>
            <a:r>
              <a:rPr lang="en-US" sz="4000" dirty="0" err="1">
                <a:solidFill>
                  <a:schemeClr val="bg1"/>
                </a:solidFill>
              </a:rPr>
              <a:t>baixo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grau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8429280" y="4524463"/>
            <a:ext cx="3291877" cy="852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TFE3-mutado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14934F0-99EA-F146-ACCB-3A6BF8AA0DF6}"/>
              </a:ext>
            </a:extLst>
          </p:cNvPr>
          <p:cNvSpPr/>
          <p:nvPr/>
        </p:nvSpPr>
        <p:spPr>
          <a:xfrm>
            <a:off x="8478166" y="5776133"/>
            <a:ext cx="3291877" cy="78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TFEB-</a:t>
            </a:r>
            <a:r>
              <a:rPr lang="en-US" sz="4000" dirty="0" err="1">
                <a:solidFill>
                  <a:schemeClr val="bg1"/>
                </a:solidFill>
              </a:rPr>
              <a:t>mutado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7BAD523C-D279-354D-8300-876134B1E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17" t="9071" r="44406" b="81939"/>
          <a:stretch/>
        </p:blipFill>
        <p:spPr>
          <a:xfrm>
            <a:off x="13732879" y="2395901"/>
            <a:ext cx="4555121" cy="1402964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BB314DA7-E7AA-B844-B6F7-2FA570CE2BCE}"/>
              </a:ext>
            </a:extLst>
          </p:cNvPr>
          <p:cNvSpPr/>
          <p:nvPr/>
        </p:nvSpPr>
        <p:spPr>
          <a:xfrm>
            <a:off x="607442" y="2395901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BAIXO GRAU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F2C1857-84CF-4145-9969-51E3CB2D67CF}"/>
              </a:ext>
            </a:extLst>
          </p:cNvPr>
          <p:cNvSpPr/>
          <p:nvPr/>
        </p:nvSpPr>
        <p:spPr>
          <a:xfrm>
            <a:off x="7172332" y="2395901"/>
            <a:ext cx="5966645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ALTO GRAU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43CFEEB1-0ACD-5A40-97B7-DE597141BAB4}"/>
              </a:ext>
            </a:extLst>
          </p:cNvPr>
          <p:cNvSpPr/>
          <p:nvPr/>
        </p:nvSpPr>
        <p:spPr>
          <a:xfrm>
            <a:off x="1291482" y="4706716"/>
            <a:ext cx="3981970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DBD2C70F-69BA-1F4C-9A74-F4AE49CABA92}"/>
              </a:ext>
            </a:extLst>
          </p:cNvPr>
          <p:cNvSpPr/>
          <p:nvPr/>
        </p:nvSpPr>
        <p:spPr>
          <a:xfrm>
            <a:off x="8478165" y="6930477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FH-</a:t>
            </a:r>
            <a:r>
              <a:rPr lang="en-US" sz="3800" dirty="0" err="1">
                <a:solidFill>
                  <a:schemeClr val="bg1"/>
                </a:solidFill>
              </a:rPr>
              <a:t>deficiente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B4AE9A4-22BF-0D4C-AD53-4A63F2F60D26}"/>
              </a:ext>
            </a:extLst>
          </p:cNvPr>
          <p:cNvSpPr/>
          <p:nvPr/>
        </p:nvSpPr>
        <p:spPr>
          <a:xfrm>
            <a:off x="1291481" y="5607209"/>
            <a:ext cx="3981970" cy="12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Tumor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DFE2047-2B64-3C43-9D0C-BC08DD3FFC9F}"/>
              </a:ext>
            </a:extLst>
          </p:cNvPr>
          <p:cNvSpPr/>
          <p:nvPr/>
        </p:nvSpPr>
        <p:spPr>
          <a:xfrm>
            <a:off x="7172332" y="3648443"/>
            <a:ext cx="5917760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r>
              <a:rPr lang="en-US" sz="4000" dirty="0">
                <a:solidFill>
                  <a:schemeClr val="bg1"/>
                </a:solidFill>
              </a:rPr>
              <a:t> de alto </a:t>
            </a:r>
            <a:r>
              <a:rPr lang="en-US" sz="4000" dirty="0" err="1">
                <a:solidFill>
                  <a:schemeClr val="bg1"/>
                </a:solidFill>
              </a:rPr>
              <a:t>grau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43813E4-219F-E142-9DDF-ECDE1F0E7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63" y="-203939"/>
            <a:ext cx="14682604" cy="2434666"/>
          </a:xfrm>
        </p:spPr>
        <p:txBody>
          <a:bodyPr/>
          <a:lstStyle/>
          <a:p>
            <a:pPr algn="ctr"/>
            <a:r>
              <a:rPr lang="pt-BR" sz="5400" dirty="0">
                <a:solidFill>
                  <a:schemeClr val="accent6">
                    <a:lumMod val="75000"/>
                  </a:schemeClr>
                </a:solidFill>
              </a:rPr>
              <a:t>CARCINOMAS RENAIS DE MORFOLOGIA</a:t>
            </a:r>
            <a:br>
              <a:rPr lang="pt-BR" sz="5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9600" dirty="0">
                <a:solidFill>
                  <a:schemeClr val="accent6">
                    <a:lumMod val="75000"/>
                  </a:schemeClr>
                </a:solidFill>
              </a:rPr>
              <a:t>PAPILÍFERA</a:t>
            </a:r>
            <a:endParaRPr lang="pt-BR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23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obrigadA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CEB9C81-537B-164C-826A-B94FE5C962C9}"/>
              </a:ext>
            </a:extLst>
          </p:cNvPr>
          <p:cNvSpPr/>
          <p:nvPr/>
        </p:nvSpPr>
        <p:spPr>
          <a:xfrm>
            <a:off x="182969" y="1405367"/>
            <a:ext cx="3570515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Papilífero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D0F2BBB-5E9E-354F-B248-F2EF45240CDB}"/>
              </a:ext>
            </a:extLst>
          </p:cNvPr>
          <p:cNvSpPr/>
          <p:nvPr/>
        </p:nvSpPr>
        <p:spPr>
          <a:xfrm>
            <a:off x="182969" y="2390522"/>
            <a:ext cx="3570515" cy="264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</a:rPr>
              <a:t>Neoplasia multilocular </a:t>
            </a:r>
            <a:r>
              <a:rPr lang="en-US" sz="3600" dirty="0" err="1">
                <a:solidFill>
                  <a:schemeClr val="bg1"/>
                </a:solidFill>
              </a:rPr>
              <a:t>cística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células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claras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baixo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potencial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maligno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19D5C5-C9AD-3642-89D3-76B4AE9FE12C}"/>
              </a:ext>
            </a:extLst>
          </p:cNvPr>
          <p:cNvSpPr/>
          <p:nvPr/>
        </p:nvSpPr>
        <p:spPr>
          <a:xfrm>
            <a:off x="7680274" y="1365082"/>
            <a:ext cx="4162356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Cromófobo</a:t>
            </a:r>
            <a:endParaRPr lang="en-US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39233C-FA5C-1045-B043-1F859B412125}"/>
              </a:ext>
            </a:extLst>
          </p:cNvPr>
          <p:cNvSpPr/>
          <p:nvPr/>
        </p:nvSpPr>
        <p:spPr>
          <a:xfrm>
            <a:off x="7680274" y="2248551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Oncocitoma</a:t>
            </a:r>
            <a:r>
              <a:rPr lang="en-US" sz="4000" dirty="0">
                <a:solidFill>
                  <a:schemeClr val="bg1"/>
                </a:solidFill>
              </a:rPr>
              <a:t> renal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AD21C2-FFE6-3644-B56E-C21ED09B5B4B}"/>
              </a:ext>
            </a:extLst>
          </p:cNvPr>
          <p:cNvSpPr/>
          <p:nvPr/>
        </p:nvSpPr>
        <p:spPr>
          <a:xfrm>
            <a:off x="12057111" y="1410437"/>
            <a:ext cx="3791852" cy="696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Ductos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coletores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5074606-AE00-4646-8C74-056C3C805C23}"/>
              </a:ext>
            </a:extLst>
          </p:cNvPr>
          <p:cNvSpPr/>
          <p:nvPr/>
        </p:nvSpPr>
        <p:spPr>
          <a:xfrm>
            <a:off x="12057111" y="2364876"/>
            <a:ext cx="3765098" cy="12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 </a:t>
            </a:r>
            <a:r>
              <a:rPr lang="en-US" sz="4000" dirty="0" err="1">
                <a:solidFill>
                  <a:schemeClr val="bg1"/>
                </a:solidFill>
              </a:rPr>
              <a:t>medular</a:t>
            </a:r>
            <a:r>
              <a:rPr lang="en-US" sz="4000" dirty="0">
                <a:solidFill>
                  <a:schemeClr val="bg1"/>
                </a:solidFill>
              </a:rPr>
              <a:t> SMARCB1-def</a:t>
            </a: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73917" y="2303373"/>
            <a:ext cx="3291877" cy="852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TFE3-mutado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297B77A-02D6-5040-85F2-4F36FEBF95F3}"/>
              </a:ext>
            </a:extLst>
          </p:cNvPr>
          <p:cNvSpPr/>
          <p:nvPr/>
        </p:nvSpPr>
        <p:spPr>
          <a:xfrm>
            <a:off x="4173917" y="4341975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MTSC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7C5C6EC-4786-0448-B2F0-FCEDD6BD0ABC}"/>
              </a:ext>
            </a:extLst>
          </p:cNvPr>
          <p:cNvSpPr/>
          <p:nvPr/>
        </p:nvSpPr>
        <p:spPr>
          <a:xfrm>
            <a:off x="12052356" y="3852248"/>
            <a:ext cx="3765098" cy="68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Carcinoma NOS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3608BD0-D58C-5542-B21F-BA662EF37D65}"/>
              </a:ext>
            </a:extLst>
          </p:cNvPr>
          <p:cNvSpPr/>
          <p:nvPr/>
        </p:nvSpPr>
        <p:spPr>
          <a:xfrm>
            <a:off x="4152145" y="5156935"/>
            <a:ext cx="3291877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FH-</a:t>
            </a:r>
            <a:r>
              <a:rPr lang="en-US" sz="3800" dirty="0" err="1">
                <a:solidFill>
                  <a:schemeClr val="bg1"/>
                </a:solidFill>
              </a:rPr>
              <a:t>deficiente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0F46547-50D7-F344-B514-6A3477DB951E}"/>
              </a:ext>
            </a:extLst>
          </p:cNvPr>
          <p:cNvSpPr/>
          <p:nvPr/>
        </p:nvSpPr>
        <p:spPr>
          <a:xfrm>
            <a:off x="7680274" y="3241941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SDH-</a:t>
            </a:r>
            <a:r>
              <a:rPr lang="en-US" sz="4000" dirty="0" err="1">
                <a:solidFill>
                  <a:schemeClr val="bg1"/>
                </a:solidFill>
              </a:rPr>
              <a:t>deficiente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E8A49EF-D09F-CE4D-B972-FF4554B872B9}"/>
              </a:ext>
            </a:extLst>
          </p:cNvPr>
          <p:cNvSpPr/>
          <p:nvPr/>
        </p:nvSpPr>
        <p:spPr>
          <a:xfrm>
            <a:off x="12052356" y="4797441"/>
            <a:ext cx="3765098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Ca </a:t>
            </a:r>
            <a:r>
              <a:rPr lang="en-US" sz="4000" dirty="0" err="1">
                <a:solidFill>
                  <a:schemeClr val="bg1"/>
                </a:solidFill>
              </a:rPr>
              <a:t>tubulocístico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4F43ED5-3C25-D84A-9AAE-191503F5D8F5}"/>
              </a:ext>
            </a:extLst>
          </p:cNvPr>
          <p:cNvSpPr/>
          <p:nvPr/>
        </p:nvSpPr>
        <p:spPr>
          <a:xfrm>
            <a:off x="7680274" y="4174808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Ass. </a:t>
            </a:r>
            <a:r>
              <a:rPr lang="en-US" sz="4000" dirty="0" err="1">
                <a:solidFill>
                  <a:schemeClr val="bg1"/>
                </a:solidFill>
              </a:rPr>
              <a:t>Doença</a:t>
            </a:r>
            <a:r>
              <a:rPr lang="en-US" sz="4000" dirty="0">
                <a:solidFill>
                  <a:schemeClr val="bg1"/>
                </a:solidFill>
              </a:rPr>
              <a:t> renal </a:t>
            </a:r>
            <a:r>
              <a:rPr lang="en-US" sz="4000" dirty="0" err="1">
                <a:solidFill>
                  <a:schemeClr val="bg1"/>
                </a:solidFill>
              </a:rPr>
              <a:t>cística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adquirida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7504FFB-14A3-A14E-BFCD-E972323D7FBF}"/>
              </a:ext>
            </a:extLst>
          </p:cNvPr>
          <p:cNvSpPr/>
          <p:nvPr/>
        </p:nvSpPr>
        <p:spPr>
          <a:xfrm>
            <a:off x="182968" y="6060892"/>
            <a:ext cx="4672061" cy="12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Tumor </a:t>
            </a:r>
            <a:r>
              <a:rPr lang="en-US" sz="3800" dirty="0" err="1">
                <a:solidFill>
                  <a:schemeClr val="bg1"/>
                </a:solidFill>
              </a:rPr>
              <a:t>papilífero</a:t>
            </a:r>
            <a:r>
              <a:rPr lang="en-US" sz="3800" dirty="0">
                <a:solidFill>
                  <a:schemeClr val="bg1"/>
                </a:solidFill>
              </a:rPr>
              <a:t> de </a:t>
            </a:r>
            <a:r>
              <a:rPr lang="en-US" sz="3800" dirty="0" err="1">
                <a:solidFill>
                  <a:schemeClr val="bg1"/>
                </a:solidFill>
              </a:rPr>
              <a:t>células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claras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6703950E-924C-CB47-8B08-7185A3417414}"/>
              </a:ext>
            </a:extLst>
          </p:cNvPr>
          <p:cNvSpPr/>
          <p:nvPr/>
        </p:nvSpPr>
        <p:spPr>
          <a:xfrm>
            <a:off x="7680274" y="5549326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outros tumors </a:t>
            </a:r>
            <a:r>
              <a:rPr lang="en-US" sz="4000" dirty="0" err="1">
                <a:solidFill>
                  <a:schemeClr val="bg1"/>
                </a:solidFill>
              </a:rPr>
              <a:t>oncocíticos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renais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B8EC1CA9-631C-4A4E-87F9-D4645A260ADB}"/>
              </a:ext>
            </a:extLst>
          </p:cNvPr>
          <p:cNvSpPr/>
          <p:nvPr/>
        </p:nvSpPr>
        <p:spPr>
          <a:xfrm>
            <a:off x="7680274" y="6923844"/>
            <a:ext cx="4162356" cy="112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Eosinofílico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sólido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cístico</a:t>
            </a:r>
            <a:r>
              <a:rPr lang="en-US" sz="4000" dirty="0">
                <a:solidFill>
                  <a:schemeClr val="bg1"/>
                </a:solidFill>
              </a:rPr>
              <a:t> (ESC)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A14934F0-99EA-F146-ACCB-3A6BF8AA0DF6}"/>
              </a:ext>
            </a:extLst>
          </p:cNvPr>
          <p:cNvSpPr/>
          <p:nvPr/>
        </p:nvSpPr>
        <p:spPr>
          <a:xfrm>
            <a:off x="4173917" y="3372549"/>
            <a:ext cx="3291877" cy="78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TFEB-</a:t>
            </a:r>
            <a:r>
              <a:rPr lang="en-US" sz="4000" dirty="0" err="1">
                <a:solidFill>
                  <a:schemeClr val="bg1"/>
                </a:solidFill>
              </a:rPr>
              <a:t>mutado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000FAEC9-BAE9-A642-90FE-F68F3E34A47E}"/>
              </a:ext>
            </a:extLst>
          </p:cNvPr>
          <p:cNvSpPr/>
          <p:nvPr/>
        </p:nvSpPr>
        <p:spPr>
          <a:xfrm>
            <a:off x="12086940" y="5732846"/>
            <a:ext cx="3730514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Rearranjo</a:t>
            </a:r>
            <a:r>
              <a:rPr lang="en-US" sz="4000" dirty="0">
                <a:solidFill>
                  <a:schemeClr val="bg1"/>
                </a:solidFill>
              </a:rPr>
              <a:t> ALK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D546B69F-41BB-E14E-860C-24F8229249F3}"/>
              </a:ext>
            </a:extLst>
          </p:cNvPr>
          <p:cNvSpPr/>
          <p:nvPr/>
        </p:nvSpPr>
        <p:spPr>
          <a:xfrm>
            <a:off x="182968" y="7404625"/>
            <a:ext cx="4672061" cy="75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ELOC-</a:t>
            </a:r>
            <a:r>
              <a:rPr lang="en-US" sz="4000" dirty="0" err="1">
                <a:solidFill>
                  <a:schemeClr val="bg1"/>
                </a:solidFill>
              </a:rPr>
              <a:t>mutado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7BAD523C-D279-354D-8300-876134B1E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17" t="9071" r="44406" b="81939"/>
          <a:stretch/>
        </p:blipFill>
        <p:spPr>
          <a:xfrm>
            <a:off x="13732879" y="7162800"/>
            <a:ext cx="4555121" cy="1402964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BB314DA7-E7AA-B844-B6F7-2FA570CE2BCE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F2C1857-84CF-4145-9969-51E3CB2D67CF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4665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04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9B5E712-5F27-C44D-881C-E3B659489150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1217A27-BCC8-3948-9237-C37CACBD0292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pic>
        <p:nvPicPr>
          <p:cNvPr id="13" name="Espaço Reservado para Conteúdo 4">
            <a:extLst>
              <a:ext uri="{FF2B5EF4-FFF2-40B4-BE49-F238E27FC236}">
                <a16:creationId xmlns:a16="http://schemas.microsoft.com/office/drawing/2014/main" id="{447BF1F7-FD18-5749-B648-807FF9EC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8F6BCA2-90AF-D542-B268-495C0772E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5" t="83682" r="35284" b="6674"/>
          <a:stretch/>
        </p:blipFill>
        <p:spPr>
          <a:xfrm>
            <a:off x="16031935" y="1407991"/>
            <a:ext cx="2242458" cy="780856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78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Papilífero</a:t>
            </a:r>
            <a:endParaRPr lang="en-US" sz="400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7EBFCDF-5C3C-4B4D-A141-AF6287A03581}"/>
              </a:ext>
            </a:extLst>
          </p:cNvPr>
          <p:cNvSpPr/>
          <p:nvPr/>
        </p:nvSpPr>
        <p:spPr>
          <a:xfrm>
            <a:off x="7720046" y="1421518"/>
            <a:ext cx="4162356" cy="685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7990EC1-8BA2-8C4A-9BAA-81C7AB4F3895}"/>
              </a:ext>
            </a:extLst>
          </p:cNvPr>
          <p:cNvSpPr/>
          <p:nvPr/>
        </p:nvSpPr>
        <p:spPr>
          <a:xfrm>
            <a:off x="12100869" y="1411885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Sarcomatoide</a:t>
            </a:r>
            <a:endParaRPr lang="en-US" sz="400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19D5C5-C9AD-3642-89D3-76B4AE9FE12C}"/>
              </a:ext>
            </a:extLst>
          </p:cNvPr>
          <p:cNvSpPr/>
          <p:nvPr/>
        </p:nvSpPr>
        <p:spPr>
          <a:xfrm>
            <a:off x="7720046" y="2369976"/>
            <a:ext cx="4162356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Cromófobo</a:t>
            </a:r>
            <a:endParaRPr lang="en-US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39233C-FA5C-1045-B043-1F859B412125}"/>
              </a:ext>
            </a:extLst>
          </p:cNvPr>
          <p:cNvSpPr/>
          <p:nvPr/>
        </p:nvSpPr>
        <p:spPr>
          <a:xfrm>
            <a:off x="7720046" y="3253445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Oncocitoma</a:t>
            </a:r>
            <a:endParaRPr lang="en-US" sz="40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AD21C2-FFE6-3644-B56E-C21ED09B5B4B}"/>
              </a:ext>
            </a:extLst>
          </p:cNvPr>
          <p:cNvSpPr/>
          <p:nvPr/>
        </p:nvSpPr>
        <p:spPr>
          <a:xfrm>
            <a:off x="12074115" y="2380216"/>
            <a:ext cx="3791852" cy="62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Ductos</a:t>
            </a:r>
            <a:r>
              <a:rPr lang="en-US" sz="4000" dirty="0"/>
              <a:t> </a:t>
            </a:r>
            <a:r>
              <a:rPr lang="en-US" sz="4000" dirty="0" err="1"/>
              <a:t>coletores</a:t>
            </a:r>
            <a:endParaRPr lang="en-US" sz="40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1BEEFAC-B1DA-CE49-A384-3FFEAAAE9B62}"/>
              </a:ext>
            </a:extLst>
          </p:cNvPr>
          <p:cNvSpPr/>
          <p:nvPr/>
        </p:nvSpPr>
        <p:spPr>
          <a:xfrm>
            <a:off x="182969" y="1405367"/>
            <a:ext cx="3570515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DA7BFA-B084-694C-BA38-890ACC013F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r="39344"/>
          <a:stretch/>
        </p:blipFill>
        <p:spPr>
          <a:xfrm>
            <a:off x="182969" y="3932683"/>
            <a:ext cx="3570516" cy="56439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9CB13B0-02E1-CC45-BE80-F9D758E77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46275"/>
          <a:stretch/>
        </p:blipFill>
        <p:spPr>
          <a:xfrm>
            <a:off x="4173916" y="3932682"/>
            <a:ext cx="3291877" cy="56439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C5CD88-D17A-C342-BFBF-D6FFE26BD2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1" b="22850"/>
          <a:stretch/>
        </p:blipFill>
        <p:spPr>
          <a:xfrm rot="16200000">
            <a:off x="11162360" y="4906978"/>
            <a:ext cx="5677905" cy="372931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0A68B36-BFA7-1443-87CC-73E34617B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420E2D5-07AF-3F43-8449-6EFD554CD9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t="12376" r="30086" b="16267"/>
          <a:stretch/>
        </p:blipFill>
        <p:spPr>
          <a:xfrm rot="5400000">
            <a:off x="7008426" y="4736612"/>
            <a:ext cx="5585595" cy="41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3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4AB8DDA-34D7-BD4E-A59E-1D4DC0C3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05" y="163524"/>
            <a:ext cx="5392714" cy="2656113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B3DC6A60-FA64-1B40-B0F1-40485A46E1CC}"/>
              </a:ext>
            </a:extLst>
          </p:cNvPr>
          <p:cNvSpPr/>
          <p:nvPr/>
        </p:nvSpPr>
        <p:spPr>
          <a:xfrm>
            <a:off x="12074115" y="2380216"/>
            <a:ext cx="3791852" cy="62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Ductos</a:t>
            </a:r>
            <a:r>
              <a:rPr lang="en-US" sz="4000" dirty="0"/>
              <a:t> </a:t>
            </a:r>
            <a:r>
              <a:rPr lang="en-US" sz="4000" dirty="0" err="1"/>
              <a:t>coletores</a:t>
            </a:r>
            <a:endParaRPr lang="en-US" sz="40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4D99590-2BE4-5E46-99C4-86B478DA4CE8}"/>
              </a:ext>
            </a:extLst>
          </p:cNvPr>
          <p:cNvSpPr/>
          <p:nvPr/>
        </p:nvSpPr>
        <p:spPr>
          <a:xfrm>
            <a:off x="12132682" y="1405367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Sarcomatoide</a:t>
            </a:r>
            <a:endParaRPr lang="en-US" sz="40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CEB9C81-537B-164C-826A-B94FE5C962C9}"/>
              </a:ext>
            </a:extLst>
          </p:cNvPr>
          <p:cNvSpPr/>
          <p:nvPr/>
        </p:nvSpPr>
        <p:spPr>
          <a:xfrm>
            <a:off x="182969" y="1405367"/>
            <a:ext cx="3570515" cy="740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9964570-5E15-2949-89CE-176FCEB3DB24}"/>
              </a:ext>
            </a:extLst>
          </p:cNvPr>
          <p:cNvSpPr/>
          <p:nvPr/>
        </p:nvSpPr>
        <p:spPr>
          <a:xfrm>
            <a:off x="4173917" y="1365082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Papilífero</a:t>
            </a:r>
            <a:endParaRPr lang="en-US" sz="4000" dirty="0"/>
          </a:p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Tipo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1 e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Tipo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7EBFCDF-5C3C-4B4D-A141-AF6287A03581}"/>
              </a:ext>
            </a:extLst>
          </p:cNvPr>
          <p:cNvSpPr/>
          <p:nvPr/>
        </p:nvSpPr>
        <p:spPr>
          <a:xfrm>
            <a:off x="7720046" y="1421518"/>
            <a:ext cx="4162356" cy="685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7990EC1-8BA2-8C4A-9BAA-81C7AB4F3895}"/>
              </a:ext>
            </a:extLst>
          </p:cNvPr>
          <p:cNvSpPr/>
          <p:nvPr/>
        </p:nvSpPr>
        <p:spPr>
          <a:xfrm>
            <a:off x="12100869" y="1411885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trike="sngStrike" dirty="0" err="1"/>
              <a:t>Sarcomatoide</a:t>
            </a:r>
            <a:endParaRPr lang="en-US" sz="4000" strike="sngStrike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FF39F18-6DE3-ED42-9E19-A88DC2523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7" t="6418" r="42666" b="84936"/>
          <a:stretch/>
        </p:blipFill>
        <p:spPr>
          <a:xfrm>
            <a:off x="16031935" y="3589622"/>
            <a:ext cx="2242458" cy="79778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D0F2BBB-5E9E-354F-B248-F2EF45240CDB}"/>
              </a:ext>
            </a:extLst>
          </p:cNvPr>
          <p:cNvSpPr/>
          <p:nvPr/>
        </p:nvSpPr>
        <p:spPr>
          <a:xfrm>
            <a:off x="182970" y="2449284"/>
            <a:ext cx="3570515" cy="1297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 multilocular de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células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claras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19D5C5-C9AD-3642-89D3-76B4AE9FE12C}"/>
              </a:ext>
            </a:extLst>
          </p:cNvPr>
          <p:cNvSpPr/>
          <p:nvPr/>
        </p:nvSpPr>
        <p:spPr>
          <a:xfrm>
            <a:off x="7720046" y="2369976"/>
            <a:ext cx="4162356" cy="63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Cromófobo</a:t>
            </a:r>
            <a:endParaRPr lang="en-US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39233C-FA5C-1045-B043-1F859B412125}"/>
              </a:ext>
            </a:extLst>
          </p:cNvPr>
          <p:cNvSpPr/>
          <p:nvPr/>
        </p:nvSpPr>
        <p:spPr>
          <a:xfrm>
            <a:off x="7720046" y="3253445"/>
            <a:ext cx="4162356" cy="67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Oncocitoma</a:t>
            </a:r>
            <a:endParaRPr lang="en-US" sz="40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AD21C2-FFE6-3644-B56E-C21ED09B5B4B}"/>
              </a:ext>
            </a:extLst>
          </p:cNvPr>
          <p:cNvSpPr/>
          <p:nvPr/>
        </p:nvSpPr>
        <p:spPr>
          <a:xfrm>
            <a:off x="12074115" y="2380216"/>
            <a:ext cx="3791852" cy="1209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Ductos</a:t>
            </a:r>
            <a:r>
              <a:rPr lang="en-US" sz="4000" dirty="0"/>
              <a:t> </a:t>
            </a:r>
            <a:r>
              <a:rPr lang="en-US" sz="4000" dirty="0" err="1"/>
              <a:t>coletores</a:t>
            </a:r>
            <a:endParaRPr lang="en-US" sz="4000" dirty="0"/>
          </a:p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 Bellini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5074606-AE00-4646-8C74-056C3C805C23}"/>
              </a:ext>
            </a:extLst>
          </p:cNvPr>
          <p:cNvSpPr/>
          <p:nvPr/>
        </p:nvSpPr>
        <p:spPr>
          <a:xfrm>
            <a:off x="12100869" y="3882059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Medular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7" name="Espaço Reservado para Conteúdo 4">
            <a:extLst>
              <a:ext uri="{FF2B5EF4-FFF2-40B4-BE49-F238E27FC236}">
                <a16:creationId xmlns:a16="http://schemas.microsoft.com/office/drawing/2014/main" id="{3D64F25B-9142-224B-A9C5-FC115DBA5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0" t="75252" r="32146" b="10125"/>
          <a:stretch/>
        </p:blipFill>
        <p:spPr>
          <a:xfrm>
            <a:off x="16031935" y="139079"/>
            <a:ext cx="2242458" cy="882345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B65DF1E-0B4F-3141-8C02-A8894F74A181}"/>
              </a:ext>
            </a:extLst>
          </p:cNvPr>
          <p:cNvSpPr/>
          <p:nvPr/>
        </p:nvSpPr>
        <p:spPr>
          <a:xfrm>
            <a:off x="4156455" y="3000207"/>
            <a:ext cx="3291877" cy="138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Translocação</a:t>
            </a: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Xp11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297B77A-02D6-5040-85F2-4F36FEBF95F3}"/>
              </a:ext>
            </a:extLst>
          </p:cNvPr>
          <p:cNvSpPr/>
          <p:nvPr/>
        </p:nvSpPr>
        <p:spPr>
          <a:xfrm>
            <a:off x="4173917" y="4635332"/>
            <a:ext cx="3291877" cy="63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MTSC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7C5C6EC-4786-0448-B2F0-FCEDD6BD0ABC}"/>
              </a:ext>
            </a:extLst>
          </p:cNvPr>
          <p:cNvSpPr/>
          <p:nvPr/>
        </p:nvSpPr>
        <p:spPr>
          <a:xfrm>
            <a:off x="12074115" y="4767044"/>
            <a:ext cx="3765098" cy="64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Carcinoma NOS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85BA599-058D-9941-9367-E455E9DC0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75" t="83682" r="35284" b="6674"/>
          <a:stretch/>
        </p:blipFill>
        <p:spPr>
          <a:xfrm>
            <a:off x="16031935" y="1407991"/>
            <a:ext cx="2242458" cy="780856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8946D84B-E181-B547-B9F9-6F750F038EAD}"/>
              </a:ext>
            </a:extLst>
          </p:cNvPr>
          <p:cNvSpPr/>
          <p:nvPr/>
        </p:nvSpPr>
        <p:spPr>
          <a:xfrm>
            <a:off x="182970" y="139079"/>
            <a:ext cx="6056388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claras</a:t>
            </a:r>
            <a:endParaRPr lang="en-US" sz="4000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420E404-9A89-7A4C-9B5D-7533810D05AA}"/>
              </a:ext>
            </a:extLst>
          </p:cNvPr>
          <p:cNvSpPr/>
          <p:nvPr/>
        </p:nvSpPr>
        <p:spPr>
          <a:xfrm>
            <a:off x="6747860" y="139079"/>
            <a:ext cx="9118107" cy="7402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Células</a:t>
            </a:r>
            <a:r>
              <a:rPr lang="en-US" sz="4000" dirty="0"/>
              <a:t> </a:t>
            </a:r>
            <a:r>
              <a:rPr lang="en-US" sz="4000" dirty="0" err="1"/>
              <a:t>granulares</a:t>
            </a:r>
            <a:endParaRPr lang="en-US" sz="4000" dirty="0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963A1FF4-49CF-304B-8998-F42F86806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28064" r="46275"/>
          <a:stretch/>
        </p:blipFill>
        <p:spPr>
          <a:xfrm>
            <a:off x="4173916" y="5516611"/>
            <a:ext cx="3291877" cy="40600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6BFB57-32E9-8248-B984-A90727AF0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r="8720" b="14461"/>
          <a:stretch/>
        </p:blipFill>
        <p:spPr>
          <a:xfrm rot="5400000">
            <a:off x="322567" y="5889782"/>
            <a:ext cx="4060017" cy="33136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8428E54-8BD6-B24C-BDB2-9F4D44448E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8" r="6369"/>
          <a:stretch/>
        </p:blipFill>
        <p:spPr>
          <a:xfrm rot="16200000">
            <a:off x="7297900" y="5803813"/>
            <a:ext cx="4019127" cy="3449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0412E2-731E-DC43-81EA-2CF927CAF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297"/>
          <a:stretch/>
        </p:blipFill>
        <p:spPr>
          <a:xfrm rot="5400000">
            <a:off x="10966041" y="5741134"/>
            <a:ext cx="4075627" cy="36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MTSC </a:t>
            </a:r>
            <a:r>
              <a:rPr lang="en-US" sz="5400" dirty="0"/>
              <a:t>(mucinous tubular spindle cell)</a:t>
            </a:r>
            <a:endParaRPr lang="en-US" dirty="0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97C31839-DCFB-734C-AE0E-B24665D39276}"/>
              </a:ext>
            </a:extLst>
          </p:cNvPr>
          <p:cNvSpPr/>
          <p:nvPr/>
        </p:nvSpPr>
        <p:spPr>
          <a:xfrm>
            <a:off x="13876020" y="2377440"/>
            <a:ext cx="3406140" cy="338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62DA42-1BFA-5843-A53A-A09AF8FF04BC}"/>
              </a:ext>
            </a:extLst>
          </p:cNvPr>
          <p:cNvSpPr/>
          <p:nvPr/>
        </p:nvSpPr>
        <p:spPr>
          <a:xfrm>
            <a:off x="16179165" y="2728376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92CF4E-BDCD-904C-A8C0-B37B8B2C283A}"/>
              </a:ext>
            </a:extLst>
          </p:cNvPr>
          <p:cNvSpPr txBox="1"/>
          <p:nvPr/>
        </p:nvSpPr>
        <p:spPr>
          <a:xfrm>
            <a:off x="14401800" y="2644348"/>
            <a:ext cx="134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CK7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4C5F7B1-A286-3040-AD01-4BAFE285C93A}"/>
              </a:ext>
            </a:extLst>
          </p:cNvPr>
          <p:cNvSpPr txBox="1"/>
          <p:nvPr/>
        </p:nvSpPr>
        <p:spPr>
          <a:xfrm>
            <a:off x="14049375" y="3566785"/>
            <a:ext cx="195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Racem</a:t>
            </a:r>
            <a:endParaRPr lang="en-US" sz="4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905449-F466-6B4B-846D-1BB4840D3558}"/>
              </a:ext>
            </a:extLst>
          </p:cNvPr>
          <p:cNvSpPr/>
          <p:nvPr/>
        </p:nvSpPr>
        <p:spPr>
          <a:xfrm>
            <a:off x="16184880" y="3676858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C65CC8-FFC3-C04E-A100-75CBEC8923AB}"/>
              </a:ext>
            </a:extLst>
          </p:cNvPr>
          <p:cNvSpPr txBox="1"/>
          <p:nvPr/>
        </p:nvSpPr>
        <p:spPr>
          <a:xfrm>
            <a:off x="13967460" y="4573251"/>
            <a:ext cx="221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AE1AE3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2842CE-58A5-174D-A7E1-38A45448F7BB}"/>
              </a:ext>
            </a:extLst>
          </p:cNvPr>
          <p:cNvSpPr/>
          <p:nvPr/>
        </p:nvSpPr>
        <p:spPr>
          <a:xfrm>
            <a:off x="16238220" y="4625341"/>
            <a:ext cx="674370" cy="6629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C9EB1A2-40C9-1746-AB7F-E3B37327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29434"/>
          <a:stretch/>
        </p:blipFill>
        <p:spPr>
          <a:xfrm>
            <a:off x="575186" y="1967947"/>
            <a:ext cx="6087391" cy="738836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C47513B-A8BE-A14E-AB56-56D356F9D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4703"/>
          <a:stretch/>
        </p:blipFill>
        <p:spPr>
          <a:xfrm rot="5400000">
            <a:off x="6233218" y="2843822"/>
            <a:ext cx="7403506" cy="56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2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39FD4-2663-8143-B29B-B9535ED0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5936258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M</a:t>
            </a:r>
            <a:r>
              <a:rPr lang="en-US" sz="5400" dirty="0"/>
              <a:t>ucinous </a:t>
            </a:r>
            <a:br>
              <a:rPr lang="en-US" sz="5400" dirty="0"/>
            </a:br>
            <a:r>
              <a:rPr lang="en-US" sz="5400" dirty="0">
                <a:solidFill>
                  <a:srgbClr val="FF0000"/>
                </a:solidFill>
              </a:rPr>
              <a:t>T</a:t>
            </a:r>
            <a:r>
              <a:rPr lang="en-US" sz="5400" dirty="0"/>
              <a:t>ubular </a:t>
            </a:r>
            <a:br>
              <a:rPr lang="en-US" sz="5400" dirty="0"/>
            </a:br>
            <a:r>
              <a:rPr lang="en-US" sz="5400" dirty="0">
                <a:solidFill>
                  <a:srgbClr val="FF0000"/>
                </a:solidFill>
              </a:rPr>
              <a:t>S</a:t>
            </a:r>
            <a:r>
              <a:rPr lang="en-US" sz="5400" dirty="0"/>
              <a:t>pindle </a:t>
            </a:r>
            <a:br>
              <a:rPr lang="en-US" sz="5400" dirty="0"/>
            </a:br>
            <a:r>
              <a:rPr lang="en-US" sz="5400" dirty="0">
                <a:solidFill>
                  <a:srgbClr val="FF0000"/>
                </a:solidFill>
              </a:rPr>
              <a:t>C</a:t>
            </a:r>
            <a:r>
              <a:rPr lang="en-US" sz="5400" dirty="0"/>
              <a:t>ell </a:t>
            </a:r>
            <a:br>
              <a:rPr lang="en-US" sz="5400" dirty="0"/>
            </a:br>
            <a:r>
              <a:rPr lang="en-US" sz="5400" dirty="0"/>
              <a:t>carcinoma</a:t>
            </a:r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A85B53E-FC94-8549-8960-883A8867E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/>
          <a:stretch/>
        </p:blipFill>
        <p:spPr>
          <a:xfrm>
            <a:off x="4134678" y="298174"/>
            <a:ext cx="13417826" cy="941956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2E3008-B580-E242-8570-BFC2151FCF07}"/>
              </a:ext>
            </a:extLst>
          </p:cNvPr>
          <p:cNvSpPr/>
          <p:nvPr/>
        </p:nvSpPr>
        <p:spPr>
          <a:xfrm>
            <a:off x="575186" y="7818553"/>
            <a:ext cx="2973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Túbulos</a:t>
            </a:r>
            <a:r>
              <a:rPr lang="en-US" dirty="0"/>
              <a:t> </a:t>
            </a:r>
            <a:r>
              <a:rPr lang="en-US" dirty="0" err="1"/>
              <a:t>compactos</a:t>
            </a:r>
            <a:r>
              <a:rPr lang="en-US" dirty="0"/>
              <a:t>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cuboidais</a:t>
            </a:r>
            <a:r>
              <a:rPr lang="en-US" dirty="0"/>
              <a:t>, que se </a:t>
            </a:r>
            <a:r>
              <a:rPr lang="en-US" dirty="0" err="1"/>
              <a:t>fundem</a:t>
            </a:r>
            <a:r>
              <a:rPr lang="en-US" dirty="0"/>
              <a:t> com </a:t>
            </a:r>
            <a:r>
              <a:rPr lang="en-US" dirty="0" err="1"/>
              <a:t>áreas</a:t>
            </a:r>
            <a:r>
              <a:rPr lang="en-US" dirty="0"/>
              <a:t> de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fusiformes</a:t>
            </a:r>
            <a:r>
              <a:rPr lang="en-US" dirty="0"/>
              <a:t> de </a:t>
            </a:r>
            <a:r>
              <a:rPr lang="en-US" dirty="0" err="1"/>
              <a:t>baixo</a:t>
            </a:r>
            <a:r>
              <a:rPr lang="en-US" dirty="0"/>
              <a:t> </a:t>
            </a:r>
            <a:r>
              <a:rPr lang="en-US" dirty="0" err="1"/>
              <a:t>grau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03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5DE24B6-9061-744D-AD65-F7A4FB2F6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"/>
          <a:stretch/>
        </p:blipFill>
        <p:spPr>
          <a:xfrm>
            <a:off x="8895203" y="2087219"/>
            <a:ext cx="8756693" cy="66041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7EEA978-E8BA-0D40-8282-01E17F9A0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2"/>
          <a:stretch/>
        </p:blipFill>
        <p:spPr>
          <a:xfrm>
            <a:off x="276005" y="2087218"/>
            <a:ext cx="8331282" cy="660416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62863FDA-E59F-A44C-B08F-A70A22406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en-US" dirty="0"/>
              <a:t>MTSC </a:t>
            </a:r>
            <a:r>
              <a:rPr lang="en-US" sz="5400" dirty="0"/>
              <a:t>(mucinous tubular spindle cell)</a:t>
            </a:r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1949699-AA19-A840-99B7-88A4D5F3BBD4}"/>
              </a:ext>
            </a:extLst>
          </p:cNvPr>
          <p:cNvSpPr txBox="1"/>
          <p:nvPr/>
        </p:nvSpPr>
        <p:spPr>
          <a:xfrm>
            <a:off x="575186" y="8845825"/>
            <a:ext cx="1469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Estroma</a:t>
            </a:r>
            <a:r>
              <a:rPr lang="en-US" sz="2800" dirty="0"/>
              <a:t> </a:t>
            </a:r>
            <a:r>
              <a:rPr lang="en-US" sz="2800" dirty="0" err="1"/>
              <a:t>mixóide</a:t>
            </a:r>
            <a:r>
              <a:rPr lang="en-US" sz="2800" dirty="0"/>
              <a:t> com </a:t>
            </a:r>
            <a:r>
              <a:rPr lang="en-US" sz="2800" dirty="0" err="1"/>
              <a:t>mucina</a:t>
            </a:r>
            <a:r>
              <a:rPr lang="en-US" sz="2800" dirty="0"/>
              <a:t> </a:t>
            </a:r>
            <a:r>
              <a:rPr lang="en-US" sz="2800" dirty="0" err="1"/>
              <a:t>extracelular</a:t>
            </a:r>
            <a:r>
              <a:rPr lang="en-US" sz="2800" dirty="0"/>
              <a:t> </a:t>
            </a:r>
            <a:r>
              <a:rPr lang="en-US" sz="2800" dirty="0" err="1"/>
              <a:t>basofílica</a:t>
            </a:r>
            <a:r>
              <a:rPr lang="en-US" sz="2800" dirty="0"/>
              <a:t>; </a:t>
            </a:r>
            <a:r>
              <a:rPr lang="en-US" sz="2800" dirty="0" err="1"/>
              <a:t>ausência</a:t>
            </a:r>
            <a:r>
              <a:rPr lang="en-US" sz="2800" dirty="0"/>
              <a:t> de </a:t>
            </a:r>
            <a:r>
              <a:rPr lang="en-US" sz="2800" dirty="0" err="1"/>
              <a:t>papilas</a:t>
            </a:r>
            <a:r>
              <a:rPr lang="en-US" sz="2800" dirty="0"/>
              <a:t> </a:t>
            </a:r>
            <a:r>
              <a:rPr lang="en-US" sz="2800" dirty="0" err="1"/>
              <a:t>distintas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bem</a:t>
            </a:r>
            <a:r>
              <a:rPr lang="en-US" sz="2800" dirty="0"/>
              <a:t> </a:t>
            </a:r>
            <a:r>
              <a:rPr lang="en-US" sz="2800" dirty="0" err="1"/>
              <a:t>formadas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8410441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Props1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1979</TotalTime>
  <Words>1728</Words>
  <Application>Microsoft Macintosh PowerPoint</Application>
  <PresentationFormat>Personalizar</PresentationFormat>
  <Paragraphs>339</Paragraphs>
  <Slides>49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Bold</vt:lpstr>
      <vt:lpstr>Calibri Light</vt:lpstr>
      <vt:lpstr>inherit</vt:lpstr>
      <vt:lpstr>Wingdings</vt:lpstr>
      <vt:lpstr>Congresso de Patologia</vt:lpstr>
      <vt:lpstr>CARCINOMAS RENAIS DE MORFOLOGIA PAPILíFERA</vt:lpstr>
      <vt:lpstr>Declaração de Conflito de Interesse</vt:lpstr>
      <vt:lpstr>Grandes mudanças em 5 décadas</vt:lpstr>
      <vt:lpstr>Apresentação do PowerPoint</vt:lpstr>
      <vt:lpstr>Apresentação do PowerPoint</vt:lpstr>
      <vt:lpstr>Apresentação do PowerPoint</vt:lpstr>
      <vt:lpstr>MTSC (mucinous tubular spindle cell)</vt:lpstr>
      <vt:lpstr> Mucinous  Tubular  Spindle  Cell  carcinoma</vt:lpstr>
      <vt:lpstr>MTSC (mucinous tubular spindle cell)</vt:lpstr>
      <vt:lpstr>MTSC</vt:lpstr>
      <vt:lpstr>Translocação xp11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Translocação xp11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Pap RCC melanótico</vt:lpstr>
      <vt:lpstr>Apresentação do PowerPoint</vt:lpstr>
      <vt:lpstr>HLRCC   Hereditary Leiomiomatosis syndrome associated RCC</vt:lpstr>
      <vt:lpstr>Apresentação do PowerPoint</vt:lpstr>
      <vt:lpstr>Apresentação do PowerPoint</vt:lpstr>
      <vt:lpstr>Papilífero de células claras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Carcinoma papilífero (Pap RCC) </vt:lpstr>
      <vt:lpstr>Pap RCC - subtipos histológicos </vt:lpstr>
      <vt:lpstr>Pap RCC - subtipos histológicos </vt:lpstr>
      <vt:lpstr>Pap RCC - subtipos histológicos </vt:lpstr>
      <vt:lpstr>Tipo 1 e Tipo 2</vt:lpstr>
      <vt:lpstr>Apresentação do PowerPoint</vt:lpstr>
      <vt:lpstr>Apresentação do PowerPoint</vt:lpstr>
      <vt:lpstr>Apresentação do PowerPoint</vt:lpstr>
      <vt:lpstr>CARCINOMAS RENAIS DE MORFOLOGIA PAPILÍFERA</vt:lpstr>
      <vt:lpstr>obrigadA!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Microsoft Office User</cp:lastModifiedBy>
  <cp:revision>87</cp:revision>
  <dcterms:created xsi:type="dcterms:W3CDTF">2024-02-22T18:43:09Z</dcterms:created>
  <dcterms:modified xsi:type="dcterms:W3CDTF">2024-05-30T10:40:25Z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